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24384000" cy="13716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59" d="100"/>
          <a:sy n="59" d="100"/>
        </p:scale>
        <p:origin x="80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125"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26"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12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12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12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4F0C7008-C856-476E-B53D-8E1DAB079FD0}"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1143000" y="685800"/>
            <a:ext cx="4571640" cy="3428640"/>
          </a:xfrm>
          <a:prstGeom prst="rect">
            <a:avLst/>
          </a:prstGeom>
        </p:spPr>
      </p:sp>
      <p:sp>
        <p:nvSpPr>
          <p:cNvPr id="33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457200" indent="-297360">
              <a:lnSpc>
                <a:spcPct val="100000"/>
              </a:lnSpc>
              <a:buClr>
                <a:srgbClr val="000000"/>
              </a:buClr>
              <a:buFont typeface="StarSymbol"/>
              <a:buAutoNum type="arabicPeriod"/>
            </a:pPr>
            <a:r>
              <a:rPr lang="ru-RU" sz="2000" b="0" strike="noStrike" spc="-1" dirty="0" err="1">
                <a:solidFill>
                  <a:srgbClr val="212121"/>
                </a:solidFill>
                <a:latin typeface="Roboto Medium"/>
                <a:ea typeface="Roboto Medium"/>
              </a:rPr>
              <a:t>Low</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Dog</a:t>
            </a:r>
            <a:r>
              <a:rPr lang="ru-RU" sz="2000" b="0" strike="noStrike" spc="-1" dirty="0">
                <a:solidFill>
                  <a:srgbClr val="212121"/>
                </a:solidFill>
                <a:latin typeface="Roboto Medium"/>
                <a:ea typeface="Roboto Medium"/>
              </a:rPr>
              <a:t> T. </a:t>
            </a:r>
            <a:r>
              <a:rPr lang="ru-RU" sz="2000" b="0" strike="noStrike" spc="-1" dirty="0" err="1">
                <a:solidFill>
                  <a:srgbClr val="212121"/>
                </a:solidFill>
                <a:latin typeface="Roboto Medium"/>
                <a:ea typeface="Roboto Medium"/>
              </a:rPr>
              <a:t>The</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role</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of</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nutrition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in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mental</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health</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Altern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Ther</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Health</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Med</a:t>
            </a:r>
            <a:r>
              <a:rPr lang="ru-RU" sz="2000" b="0" strike="noStrike" spc="-1" dirty="0">
                <a:solidFill>
                  <a:srgbClr val="212121"/>
                </a:solidFill>
                <a:latin typeface="Roboto Medium"/>
                <a:ea typeface="Roboto Medium"/>
              </a:rPr>
              <a:t>. 2010 Mar-Apr;16(2):42-6. PMID: 20232617.</a:t>
            </a:r>
            <a:endParaRPr lang="ru-RU" sz="2000" b="0" strike="noStrike" spc="-1" dirty="0">
              <a:latin typeface="Arial"/>
            </a:endParaRPr>
          </a:p>
          <a:p>
            <a:pPr marL="457200" indent="-303840">
              <a:lnSpc>
                <a:spcPct val="100000"/>
              </a:lnSpc>
              <a:buClr>
                <a:srgbClr val="212121"/>
              </a:buClr>
              <a:buFont typeface="StarSymbol"/>
              <a:buAutoNum type="arabicPeriod"/>
            </a:pPr>
            <a:r>
              <a:rPr lang="ru-RU" sz="2000" b="0" strike="noStrike" spc="-1" dirty="0" err="1">
                <a:solidFill>
                  <a:srgbClr val="212121"/>
                </a:solidFill>
                <a:latin typeface="Roboto Medium"/>
                <a:ea typeface="Roboto Medium"/>
              </a:rPr>
              <a:t>Firth</a:t>
            </a:r>
            <a:r>
              <a:rPr lang="ru-RU" sz="2000" b="0" strike="noStrike" spc="-1" dirty="0">
                <a:solidFill>
                  <a:srgbClr val="212121"/>
                </a:solidFill>
                <a:latin typeface="Roboto Medium"/>
                <a:ea typeface="Roboto Medium"/>
              </a:rPr>
              <a:t> J, </a:t>
            </a:r>
            <a:r>
              <a:rPr lang="ru-RU" sz="2000" b="0" strike="noStrike" spc="-1" dirty="0" err="1">
                <a:solidFill>
                  <a:srgbClr val="212121"/>
                </a:solidFill>
                <a:latin typeface="Roboto Medium"/>
                <a:ea typeface="Roboto Medium"/>
              </a:rPr>
              <a:t>Gangwisch</a:t>
            </a:r>
            <a:r>
              <a:rPr lang="ru-RU" sz="2000" b="0" strike="noStrike" spc="-1" dirty="0">
                <a:solidFill>
                  <a:srgbClr val="212121"/>
                </a:solidFill>
                <a:latin typeface="Roboto Medium"/>
                <a:ea typeface="Roboto Medium"/>
              </a:rPr>
              <a:t> JE, </a:t>
            </a:r>
            <a:r>
              <a:rPr lang="ru-RU" sz="2000" b="0" strike="noStrike" spc="-1" dirty="0" err="1">
                <a:solidFill>
                  <a:srgbClr val="212121"/>
                </a:solidFill>
                <a:latin typeface="Roboto Medium"/>
                <a:ea typeface="Roboto Medium"/>
              </a:rPr>
              <a:t>Borisini</a:t>
            </a:r>
            <a:r>
              <a:rPr lang="ru-RU" sz="2000" b="0" strike="noStrike" spc="-1" dirty="0">
                <a:solidFill>
                  <a:srgbClr val="212121"/>
                </a:solidFill>
                <a:latin typeface="Roboto Medium"/>
                <a:ea typeface="Roboto Medium"/>
              </a:rPr>
              <a:t> A, </a:t>
            </a:r>
            <a:r>
              <a:rPr lang="ru-RU" sz="2000" b="0" strike="noStrike" spc="-1" dirty="0" err="1">
                <a:solidFill>
                  <a:srgbClr val="212121"/>
                </a:solidFill>
                <a:latin typeface="Roboto Medium"/>
                <a:ea typeface="Roboto Medium"/>
              </a:rPr>
              <a:t>Wootton</a:t>
            </a:r>
            <a:r>
              <a:rPr lang="ru-RU" sz="2000" b="0" strike="noStrike" spc="-1" dirty="0">
                <a:solidFill>
                  <a:srgbClr val="212121"/>
                </a:solidFill>
                <a:latin typeface="Roboto Medium"/>
                <a:ea typeface="Roboto Medium"/>
              </a:rPr>
              <a:t> RE, </a:t>
            </a:r>
            <a:r>
              <a:rPr lang="ru-RU" sz="2000" b="0" strike="noStrike" spc="-1" dirty="0" err="1">
                <a:solidFill>
                  <a:srgbClr val="212121"/>
                </a:solidFill>
                <a:latin typeface="Roboto Medium"/>
                <a:ea typeface="Roboto Medium"/>
              </a:rPr>
              <a:t>Mayer</a:t>
            </a:r>
            <a:r>
              <a:rPr lang="ru-RU" sz="2000" b="0" strike="noStrike" spc="-1" dirty="0">
                <a:solidFill>
                  <a:srgbClr val="212121"/>
                </a:solidFill>
                <a:latin typeface="Roboto Medium"/>
                <a:ea typeface="Roboto Medium"/>
              </a:rPr>
              <a:t> EA. </a:t>
            </a:r>
            <a:r>
              <a:rPr lang="ru-RU" sz="2000" b="0" strike="noStrike" spc="-1" dirty="0" err="1">
                <a:solidFill>
                  <a:srgbClr val="212121"/>
                </a:solidFill>
                <a:latin typeface="Roboto Medium"/>
                <a:ea typeface="Roboto Medium"/>
              </a:rPr>
              <a:t>Food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and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mood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how</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do</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diet</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and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nutrition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affect</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mental</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wellbeing</a:t>
            </a:r>
            <a:r>
              <a:rPr lang="ru-RU" sz="2000" b="0" strike="noStrike" spc="-1" dirty="0">
                <a:solidFill>
                  <a:srgbClr val="212121"/>
                </a:solidFill>
                <a:latin typeface="Roboto Medium"/>
                <a:ea typeface="Roboto Medium"/>
              </a:rPr>
              <a:t>? BMJ. 2020 </a:t>
            </a:r>
            <a:r>
              <a:rPr lang="ru-RU" sz="2000" b="0" strike="noStrike" spc="-1" dirty="0" err="1">
                <a:solidFill>
                  <a:srgbClr val="212121"/>
                </a:solidFill>
                <a:latin typeface="Roboto Medium"/>
                <a:ea typeface="Roboto Medium"/>
              </a:rPr>
              <a:t>Jun</a:t>
            </a:r>
            <a:r>
              <a:rPr lang="ru-RU" sz="2000" b="0" strike="noStrike" spc="-1" dirty="0">
                <a:solidFill>
                  <a:srgbClr val="212121"/>
                </a:solidFill>
                <a:latin typeface="Roboto Medium"/>
                <a:ea typeface="Roboto Medium"/>
              </a:rPr>
              <a:t> 29;369:m2382. </a:t>
            </a:r>
            <a:r>
              <a:rPr lang="ru-RU" sz="2000" b="0" strike="noStrike" spc="-1" dirty="0" err="1">
                <a:solidFill>
                  <a:srgbClr val="212121"/>
                </a:solidFill>
                <a:latin typeface="Roboto Medium"/>
                <a:ea typeface="Roboto Medium"/>
              </a:rPr>
              <a:t>doi</a:t>
            </a:r>
            <a:r>
              <a:rPr lang="ru-RU" sz="2000" b="0" strike="noStrike" spc="-1" dirty="0">
                <a:solidFill>
                  <a:srgbClr val="212121"/>
                </a:solidFill>
                <a:latin typeface="Roboto Medium"/>
                <a:ea typeface="Roboto Medium"/>
              </a:rPr>
              <a:t>: 10.1136/bmj.m2382. </a:t>
            </a:r>
            <a:r>
              <a:rPr lang="ru-RU" sz="2000" b="0" strike="noStrike" spc="-1" dirty="0" err="1">
                <a:solidFill>
                  <a:srgbClr val="212121"/>
                </a:solidFill>
                <a:latin typeface="Roboto Medium"/>
                <a:ea typeface="Roboto Medium"/>
              </a:rPr>
              <a:t>Erratum</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in</a:t>
            </a:r>
            <a:r>
              <a:rPr lang="ru-RU" sz="2000" b="0" strike="noStrike" spc="-1" dirty="0">
                <a:solidFill>
                  <a:srgbClr val="212121"/>
                </a:solidFill>
                <a:latin typeface="Roboto Medium"/>
                <a:ea typeface="Roboto Medium"/>
              </a:rPr>
              <a:t>: BMJ. 2020 </a:t>
            </a:r>
            <a:r>
              <a:rPr lang="ru-RU" sz="2000" b="0" strike="noStrike" spc="-1" dirty="0" err="1">
                <a:solidFill>
                  <a:srgbClr val="212121"/>
                </a:solidFill>
                <a:latin typeface="Roboto Medium"/>
                <a:ea typeface="Roboto Medium"/>
              </a:rPr>
              <a:t>Nov</a:t>
            </a:r>
            <a:r>
              <a:rPr lang="ru-RU" sz="2000" b="0" strike="noStrike" spc="-1" dirty="0">
                <a:solidFill>
                  <a:srgbClr val="212121"/>
                </a:solidFill>
                <a:latin typeface="Roboto Medium"/>
                <a:ea typeface="Roboto Medium"/>
              </a:rPr>
              <a:t> 9;371:m4269. PMID: 32601102; PMCID: PMC7322666.</a:t>
            </a:r>
            <a:endParaRPr lang="ru-RU" sz="2000" b="0" strike="noStrike" spc="-1" dirty="0">
              <a:latin typeface="Arial"/>
            </a:endParaRPr>
          </a:p>
          <a:p>
            <a:pPr marL="457200" indent="-303840">
              <a:lnSpc>
                <a:spcPct val="100000"/>
              </a:lnSpc>
              <a:buClr>
                <a:srgbClr val="212121"/>
              </a:buClr>
              <a:buFont typeface="StarSymbol"/>
              <a:buAutoNum type="arabicPeriod"/>
            </a:pPr>
            <a:r>
              <a:rPr lang="ru-RU" sz="2000" b="0" strike="noStrike" spc="-1" dirty="0" err="1">
                <a:solidFill>
                  <a:srgbClr val="212121"/>
                </a:solidFill>
                <a:latin typeface="Roboto Medium"/>
                <a:ea typeface="Roboto Medium"/>
              </a:rPr>
              <a:t>Marangoni</a:t>
            </a:r>
            <a:r>
              <a:rPr lang="ru-RU" sz="2000" b="0" strike="noStrike" spc="-1" dirty="0">
                <a:solidFill>
                  <a:srgbClr val="212121"/>
                </a:solidFill>
                <a:latin typeface="Roboto Medium"/>
                <a:ea typeface="Roboto Medium"/>
              </a:rPr>
              <a:t> F, </a:t>
            </a:r>
            <a:r>
              <a:rPr lang="ru-RU" sz="2000" b="0" strike="noStrike" spc="-1" dirty="0" err="1">
                <a:solidFill>
                  <a:srgbClr val="212121"/>
                </a:solidFill>
                <a:latin typeface="Roboto Medium"/>
                <a:ea typeface="Roboto Medium"/>
              </a:rPr>
              <a:t>Martini</a:t>
            </a:r>
            <a:r>
              <a:rPr lang="ru-RU" sz="2000" b="0" strike="noStrike" spc="-1" dirty="0">
                <a:solidFill>
                  <a:srgbClr val="212121"/>
                </a:solidFill>
                <a:latin typeface="Roboto Medium"/>
                <a:ea typeface="Roboto Medium"/>
              </a:rPr>
              <a:t> D, </a:t>
            </a:r>
            <a:r>
              <a:rPr lang="ru-RU" sz="2000" b="0" strike="noStrike" spc="-1" dirty="0" err="1">
                <a:solidFill>
                  <a:srgbClr val="212121"/>
                </a:solidFill>
                <a:latin typeface="Roboto Medium"/>
                <a:ea typeface="Roboto Medium"/>
              </a:rPr>
              <a:t>Scaglioni</a:t>
            </a:r>
            <a:r>
              <a:rPr lang="ru-RU" sz="2000" b="0" strike="noStrike" spc="-1" dirty="0">
                <a:solidFill>
                  <a:srgbClr val="212121"/>
                </a:solidFill>
                <a:latin typeface="Roboto Medium"/>
                <a:ea typeface="Roboto Medium"/>
              </a:rPr>
              <a:t> S, </a:t>
            </a:r>
            <a:r>
              <a:rPr lang="ru-RU" sz="2000" b="0" strike="noStrike" spc="-1" dirty="0" err="1">
                <a:solidFill>
                  <a:srgbClr val="212121"/>
                </a:solidFill>
                <a:latin typeface="Roboto Medium"/>
                <a:ea typeface="Roboto Medium"/>
              </a:rPr>
              <a:t>Sculati</a:t>
            </a:r>
            <a:r>
              <a:rPr lang="ru-RU" sz="2000" b="0" strike="noStrike" spc="-1" dirty="0">
                <a:solidFill>
                  <a:srgbClr val="212121"/>
                </a:solidFill>
                <a:latin typeface="Roboto Medium"/>
                <a:ea typeface="Roboto Medium"/>
              </a:rPr>
              <a:t> M, </a:t>
            </a:r>
            <a:r>
              <a:rPr lang="ru-RU" sz="2000" b="0" strike="noStrike" spc="-1" dirty="0" err="1">
                <a:solidFill>
                  <a:srgbClr val="212121"/>
                </a:solidFill>
                <a:latin typeface="Roboto Medium"/>
                <a:ea typeface="Roboto Medium"/>
              </a:rPr>
              <a:t>Donini</a:t>
            </a:r>
            <a:r>
              <a:rPr lang="ru-RU" sz="2000" b="0" strike="noStrike" spc="-1" dirty="0">
                <a:solidFill>
                  <a:srgbClr val="212121"/>
                </a:solidFill>
                <a:latin typeface="Roboto Medium"/>
                <a:ea typeface="Roboto Medium"/>
              </a:rPr>
              <a:t> LM, </a:t>
            </a:r>
            <a:r>
              <a:rPr lang="ru-RU" sz="2000" b="0" strike="noStrike" spc="-1" dirty="0" err="1">
                <a:solidFill>
                  <a:srgbClr val="212121"/>
                </a:solidFill>
                <a:latin typeface="Roboto Medium"/>
                <a:ea typeface="Roboto Medium"/>
              </a:rPr>
              <a:t>Leonardi</a:t>
            </a:r>
            <a:r>
              <a:rPr lang="ru-RU" sz="2000" b="0" strike="noStrike" spc="-1" dirty="0">
                <a:solidFill>
                  <a:srgbClr val="212121"/>
                </a:solidFill>
                <a:latin typeface="Roboto Medium"/>
                <a:ea typeface="Roboto Medium"/>
              </a:rPr>
              <a:t> F, </a:t>
            </a:r>
            <a:r>
              <a:rPr lang="ru-RU" sz="2000" b="0" strike="noStrike" spc="-1" dirty="0" err="1">
                <a:solidFill>
                  <a:srgbClr val="212121"/>
                </a:solidFill>
                <a:latin typeface="Roboto Medium"/>
                <a:ea typeface="Roboto Medium"/>
              </a:rPr>
              <a:t>Agostoni</a:t>
            </a:r>
            <a:r>
              <a:rPr lang="ru-RU" sz="2000" b="0" strike="noStrike" spc="-1" dirty="0">
                <a:solidFill>
                  <a:srgbClr val="212121"/>
                </a:solidFill>
                <a:latin typeface="Roboto Medium"/>
                <a:ea typeface="Roboto Medium"/>
              </a:rPr>
              <a:t> C, </a:t>
            </a:r>
            <a:r>
              <a:rPr lang="ru-RU" sz="2000" b="0" strike="noStrike" spc="-1" dirty="0" err="1">
                <a:solidFill>
                  <a:srgbClr val="212121"/>
                </a:solidFill>
                <a:latin typeface="Roboto Medium"/>
                <a:ea typeface="Roboto Medium"/>
              </a:rPr>
              <a:t>Castelnuovo</a:t>
            </a:r>
            <a:r>
              <a:rPr lang="ru-RU" sz="2000" b="0" strike="noStrike" spc="-1" dirty="0">
                <a:solidFill>
                  <a:srgbClr val="212121"/>
                </a:solidFill>
                <a:latin typeface="Roboto Medium"/>
                <a:ea typeface="Roboto Medium"/>
              </a:rPr>
              <a:t> G, </a:t>
            </a:r>
            <a:r>
              <a:rPr lang="ru-RU" sz="2000" b="0" strike="noStrike" spc="-1" dirty="0" err="1">
                <a:solidFill>
                  <a:srgbClr val="212121"/>
                </a:solidFill>
                <a:latin typeface="Roboto Medium"/>
                <a:ea typeface="Roboto Medium"/>
              </a:rPr>
              <a:t>Ferrara</a:t>
            </a:r>
            <a:r>
              <a:rPr lang="ru-RU" sz="2000" b="0" strike="noStrike" spc="-1" dirty="0">
                <a:solidFill>
                  <a:srgbClr val="212121"/>
                </a:solidFill>
                <a:latin typeface="Roboto Medium"/>
                <a:ea typeface="Roboto Medium"/>
              </a:rPr>
              <a:t> N, </a:t>
            </a:r>
            <a:r>
              <a:rPr lang="ru-RU" sz="2000" b="0" strike="noStrike" spc="-1" dirty="0" err="1">
                <a:solidFill>
                  <a:srgbClr val="212121"/>
                </a:solidFill>
                <a:latin typeface="Roboto Medium"/>
                <a:ea typeface="Roboto Medium"/>
              </a:rPr>
              <a:t>Ghiselli</a:t>
            </a:r>
            <a:r>
              <a:rPr lang="ru-RU" sz="2000" b="0" strike="noStrike" spc="-1" dirty="0">
                <a:solidFill>
                  <a:srgbClr val="212121"/>
                </a:solidFill>
                <a:latin typeface="Roboto Medium"/>
                <a:ea typeface="Roboto Medium"/>
              </a:rPr>
              <a:t> A, </a:t>
            </a:r>
            <a:r>
              <a:rPr lang="ru-RU" sz="2000" b="0" strike="noStrike" spc="-1" dirty="0" err="1">
                <a:solidFill>
                  <a:srgbClr val="212121"/>
                </a:solidFill>
                <a:latin typeface="Roboto Medium"/>
                <a:ea typeface="Roboto Medium"/>
              </a:rPr>
              <a:t>Giampietro</a:t>
            </a:r>
            <a:r>
              <a:rPr lang="ru-RU" sz="2000" b="0" strike="noStrike" spc="-1" dirty="0">
                <a:solidFill>
                  <a:srgbClr val="212121"/>
                </a:solidFill>
                <a:latin typeface="Roboto Medium"/>
                <a:ea typeface="Roboto Medium"/>
              </a:rPr>
              <a:t> M, </a:t>
            </a:r>
            <a:r>
              <a:rPr lang="ru-RU" sz="2000" b="0" strike="noStrike" spc="-1" dirty="0" err="1">
                <a:solidFill>
                  <a:srgbClr val="212121"/>
                </a:solidFill>
                <a:latin typeface="Roboto Medium"/>
                <a:ea typeface="Roboto Medium"/>
              </a:rPr>
              <a:t>Maffeis</a:t>
            </a:r>
            <a:r>
              <a:rPr lang="ru-RU" sz="2000" b="0" strike="noStrike" spc="-1" dirty="0">
                <a:solidFill>
                  <a:srgbClr val="212121"/>
                </a:solidFill>
                <a:latin typeface="Roboto Medium"/>
                <a:ea typeface="Roboto Medium"/>
              </a:rPr>
              <a:t> C, </a:t>
            </a:r>
            <a:r>
              <a:rPr lang="ru-RU" sz="2000" b="0" strike="noStrike" spc="-1" dirty="0" err="1">
                <a:solidFill>
                  <a:srgbClr val="212121"/>
                </a:solidFill>
                <a:latin typeface="Roboto Medium"/>
                <a:ea typeface="Roboto Medium"/>
              </a:rPr>
              <a:t>Porrini</a:t>
            </a:r>
            <a:r>
              <a:rPr lang="ru-RU" sz="2000" b="0" strike="noStrike" spc="-1" dirty="0">
                <a:solidFill>
                  <a:srgbClr val="212121"/>
                </a:solidFill>
                <a:latin typeface="Roboto Medium"/>
                <a:ea typeface="Roboto Medium"/>
              </a:rPr>
              <a:t> M, </a:t>
            </a:r>
            <a:r>
              <a:rPr lang="ru-RU" sz="2000" b="0" strike="noStrike" spc="-1" dirty="0" err="1">
                <a:solidFill>
                  <a:srgbClr val="212121"/>
                </a:solidFill>
                <a:latin typeface="Roboto Medium"/>
                <a:ea typeface="Roboto Medium"/>
              </a:rPr>
              <a:t>Barbi</a:t>
            </a:r>
            <a:r>
              <a:rPr lang="ru-RU" sz="2000" b="0" strike="noStrike" spc="-1" dirty="0">
                <a:solidFill>
                  <a:srgbClr val="212121"/>
                </a:solidFill>
                <a:latin typeface="Roboto Medium"/>
                <a:ea typeface="Roboto Medium"/>
              </a:rPr>
              <a:t> B, </a:t>
            </a:r>
            <a:r>
              <a:rPr lang="ru-RU" sz="2000" b="0" strike="noStrike" spc="-1" dirty="0" err="1">
                <a:solidFill>
                  <a:srgbClr val="212121"/>
                </a:solidFill>
                <a:latin typeface="Roboto Medium"/>
                <a:ea typeface="Roboto Medium"/>
              </a:rPr>
              <a:t>Poli</a:t>
            </a:r>
            <a:r>
              <a:rPr lang="ru-RU" sz="2000" b="0" strike="noStrike" spc="-1" dirty="0">
                <a:solidFill>
                  <a:srgbClr val="212121"/>
                </a:solidFill>
                <a:latin typeface="Roboto Medium"/>
                <a:ea typeface="Roboto Medium"/>
              </a:rPr>
              <a:t> A. </a:t>
            </a:r>
            <a:r>
              <a:rPr lang="ru-RU" sz="2000" b="0" strike="noStrike" spc="-1" dirty="0" err="1">
                <a:solidFill>
                  <a:srgbClr val="212121"/>
                </a:solidFill>
                <a:latin typeface="Roboto Medium"/>
                <a:ea typeface="Roboto Medium"/>
              </a:rPr>
              <a:t>Snacking</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in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nutrition</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and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health</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Int</a:t>
            </a:r>
            <a:r>
              <a:rPr lang="ru-RU" sz="2000" b="0" strike="noStrike" spc="-1" dirty="0">
                <a:solidFill>
                  <a:srgbClr val="212121"/>
                </a:solidFill>
                <a:latin typeface="Roboto Medium"/>
                <a:ea typeface="Roboto Medium"/>
              </a:rPr>
              <a:t> J </a:t>
            </a:r>
            <a:r>
              <a:rPr lang="ru-RU" sz="2000" b="0" strike="noStrike" spc="-1" dirty="0" err="1">
                <a:solidFill>
                  <a:srgbClr val="212121"/>
                </a:solidFill>
                <a:latin typeface="Roboto Medium"/>
                <a:ea typeface="Roboto Medium"/>
              </a:rPr>
              <a:t>Food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Sci</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Nutr</a:t>
            </a:r>
            <a:r>
              <a:rPr lang="ru-RU" sz="2000" b="0" strike="noStrike" spc="-1" dirty="0">
                <a:solidFill>
                  <a:srgbClr val="212121"/>
                </a:solidFill>
                <a:latin typeface="Roboto Medium"/>
                <a:ea typeface="Roboto Medium"/>
              </a:rPr>
              <a:t>. 2019 Dec;70(8):909-923. </a:t>
            </a:r>
            <a:r>
              <a:rPr lang="ru-RU" sz="2000" b="0" strike="noStrike" spc="-1" dirty="0" err="1">
                <a:solidFill>
                  <a:srgbClr val="212121"/>
                </a:solidFill>
                <a:latin typeface="Roboto Medium"/>
                <a:ea typeface="Roboto Medium"/>
              </a:rPr>
              <a:t>doi</a:t>
            </a:r>
            <a:r>
              <a:rPr lang="ru-RU" sz="2000" b="0" strike="noStrike" spc="-1" dirty="0">
                <a:solidFill>
                  <a:srgbClr val="212121"/>
                </a:solidFill>
                <a:latin typeface="Roboto Medium"/>
                <a:ea typeface="Roboto Medium"/>
              </a:rPr>
              <a:t>: 10.1080/09637486.2019.1595543. </a:t>
            </a:r>
            <a:r>
              <a:rPr lang="ru-RU" sz="2000" b="0" strike="noStrike" spc="-1" dirty="0" err="1">
                <a:solidFill>
                  <a:srgbClr val="212121"/>
                </a:solidFill>
                <a:latin typeface="Roboto Medium"/>
                <a:ea typeface="Roboto Medium"/>
              </a:rPr>
              <a:t>Epub</a:t>
            </a:r>
            <a:r>
              <a:rPr lang="ru-RU" sz="2000" b="0" strike="noStrike" spc="-1" dirty="0">
                <a:solidFill>
                  <a:srgbClr val="212121"/>
                </a:solidFill>
                <a:latin typeface="Roboto Medium"/>
                <a:ea typeface="Roboto Medium"/>
              </a:rPr>
              <a:t> 2019 </a:t>
            </a:r>
            <a:r>
              <a:rPr lang="ru-RU" sz="2000" b="0" strike="noStrike" spc="-1" dirty="0" err="1">
                <a:solidFill>
                  <a:srgbClr val="212121"/>
                </a:solidFill>
                <a:latin typeface="Roboto Medium"/>
                <a:ea typeface="Roboto Medium"/>
              </a:rPr>
              <a:t>Apr</a:t>
            </a:r>
            <a:r>
              <a:rPr lang="ru-RU" sz="2000" b="0" strike="noStrike" spc="-1" dirty="0">
                <a:solidFill>
                  <a:srgbClr val="212121"/>
                </a:solidFill>
                <a:latin typeface="Roboto Medium"/>
                <a:ea typeface="Roboto Medium"/>
              </a:rPr>
              <a:t> 10. PMID: 30969153.</a:t>
            </a:r>
            <a:endParaRPr lang="ru-RU" sz="2000" b="0" strike="noStrike" spc="-1" dirty="0">
              <a:latin typeface="Arial"/>
            </a:endParaRPr>
          </a:p>
          <a:p>
            <a:pPr marL="457200" indent="-303840">
              <a:lnSpc>
                <a:spcPct val="100000"/>
              </a:lnSpc>
              <a:buClr>
                <a:srgbClr val="212121"/>
              </a:buClr>
              <a:buFont typeface="StarSymbol"/>
              <a:buAutoNum type="arabicPeriod"/>
            </a:pPr>
            <a:r>
              <a:rPr lang="ru-RU" sz="2000" b="0" strike="noStrike" spc="-1" dirty="0" err="1">
                <a:solidFill>
                  <a:srgbClr val="212121"/>
                </a:solidFill>
                <a:latin typeface="Roboto Medium"/>
                <a:ea typeface="Roboto Medium"/>
              </a:rPr>
              <a:t>Wahlqvist</a:t>
            </a:r>
            <a:r>
              <a:rPr lang="ru-RU" sz="2000" b="0" strike="noStrike" spc="-1" dirty="0">
                <a:solidFill>
                  <a:srgbClr val="212121"/>
                </a:solidFill>
                <a:latin typeface="Roboto Medium"/>
                <a:ea typeface="Roboto Medium"/>
              </a:rPr>
              <a:t> ML. </a:t>
            </a:r>
            <a:r>
              <a:rPr lang="ru-RU" sz="2000" b="0" strike="noStrike" spc="-1" dirty="0" err="1">
                <a:solidFill>
                  <a:srgbClr val="212121"/>
                </a:solidFill>
                <a:latin typeface="Roboto Medium"/>
                <a:ea typeface="Roboto Medium"/>
              </a:rPr>
              <a:t>Food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structure</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is</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critical</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for</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optimal</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health</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Food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Funct</a:t>
            </a:r>
            <a:r>
              <a:rPr lang="ru-RU" sz="2000" b="0" strike="noStrike" spc="-1" dirty="0">
                <a:solidFill>
                  <a:srgbClr val="212121"/>
                </a:solidFill>
                <a:latin typeface="Roboto Medium"/>
                <a:ea typeface="Roboto Medium"/>
              </a:rPr>
              <a:t>. 2016 Mar;7(3):1245-50. </a:t>
            </a:r>
            <a:r>
              <a:rPr lang="ru-RU" sz="2000" b="0" strike="noStrike" spc="-1" dirty="0" err="1">
                <a:solidFill>
                  <a:srgbClr val="212121"/>
                </a:solidFill>
                <a:latin typeface="Roboto Medium"/>
                <a:ea typeface="Roboto Medium"/>
              </a:rPr>
              <a:t>doi</a:t>
            </a:r>
            <a:r>
              <a:rPr lang="ru-RU" sz="2000" b="0" strike="noStrike" spc="-1" dirty="0">
                <a:solidFill>
                  <a:srgbClr val="212121"/>
                </a:solidFill>
                <a:latin typeface="Roboto Medium"/>
                <a:ea typeface="Roboto Medium"/>
              </a:rPr>
              <a:t>: 10.1039/c5fo01285f. PMID: 26667120.</a:t>
            </a:r>
            <a:endParaRPr lang="ru-RU" sz="2000" b="0" strike="noStrike" spc="-1" dirty="0">
              <a:latin typeface="Arial"/>
            </a:endParaRPr>
          </a:p>
          <a:p>
            <a:pPr marL="457200" indent="-303840">
              <a:lnSpc>
                <a:spcPct val="100000"/>
              </a:lnSpc>
              <a:buClr>
                <a:srgbClr val="212121"/>
              </a:buClr>
              <a:buFont typeface="StarSymbol"/>
              <a:buAutoNum type="arabicPeriod"/>
            </a:pPr>
            <a:r>
              <a:rPr lang="ru-RU" sz="2000" b="0" strike="noStrike" spc="-1" dirty="0">
                <a:solidFill>
                  <a:srgbClr val="212121"/>
                </a:solidFill>
                <a:latin typeface="Roboto Medium"/>
                <a:ea typeface="Roboto Medium"/>
              </a:rPr>
              <a:t>SINCLAIR HM. </a:t>
            </a:r>
            <a:r>
              <a:rPr lang="ru-RU" sz="2000" b="0" strike="noStrike" spc="-1" dirty="0" err="1">
                <a:solidFill>
                  <a:srgbClr val="212121"/>
                </a:solidFill>
                <a:latin typeface="Roboto Medium"/>
                <a:ea typeface="Roboto Medium"/>
              </a:rPr>
              <a:t>Food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and</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health</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Br</a:t>
            </a:r>
            <a:r>
              <a:rPr lang="ru-RU" sz="2000" b="0" strike="noStrike" spc="-1" dirty="0">
                <a:solidFill>
                  <a:srgbClr val="212121"/>
                </a:solidFill>
                <a:latin typeface="Roboto Medium"/>
                <a:ea typeface="Roboto Medium"/>
              </a:rPr>
              <a:t> </a:t>
            </a:r>
            <a:r>
              <a:rPr lang="ru-RU" sz="2000" b="0" strike="noStrike" spc="-1" dirty="0" err="1">
                <a:solidFill>
                  <a:srgbClr val="212121"/>
                </a:solidFill>
                <a:latin typeface="Roboto Medium"/>
                <a:ea typeface="Roboto Medium"/>
              </a:rPr>
              <a:t>Med</a:t>
            </a:r>
            <a:r>
              <a:rPr lang="ru-RU" sz="2000" b="0" strike="noStrike" spc="-1" dirty="0">
                <a:solidFill>
                  <a:srgbClr val="212121"/>
                </a:solidFill>
                <a:latin typeface="Roboto Medium"/>
                <a:ea typeface="Roboto Medium"/>
              </a:rPr>
              <a:t> J. 1957 </a:t>
            </a:r>
            <a:r>
              <a:rPr lang="ru-RU" sz="2000" b="0" strike="noStrike" spc="-1" dirty="0" err="1">
                <a:solidFill>
                  <a:srgbClr val="212121"/>
                </a:solidFill>
                <a:latin typeface="Roboto Medium"/>
                <a:ea typeface="Roboto Medium"/>
              </a:rPr>
              <a:t>Dec</a:t>
            </a:r>
            <a:r>
              <a:rPr lang="ru-RU" sz="2000" b="0" strike="noStrike" spc="-1" dirty="0">
                <a:solidFill>
                  <a:srgbClr val="212121"/>
                </a:solidFill>
                <a:latin typeface="Roboto Medium"/>
                <a:ea typeface="Roboto Medium"/>
              </a:rPr>
              <a:t> 14;2(5058):1424-6. </a:t>
            </a:r>
            <a:r>
              <a:rPr lang="ru-RU" sz="2000" b="0" strike="noStrike" spc="-1" dirty="0" err="1">
                <a:solidFill>
                  <a:srgbClr val="212121"/>
                </a:solidFill>
                <a:latin typeface="Roboto Medium"/>
                <a:ea typeface="Roboto Medium"/>
              </a:rPr>
              <a:t>doi</a:t>
            </a:r>
            <a:r>
              <a:rPr lang="ru-RU" sz="2000" b="0" strike="noStrike" spc="-1" dirty="0">
                <a:solidFill>
                  <a:srgbClr val="212121"/>
                </a:solidFill>
                <a:latin typeface="Roboto Medium"/>
                <a:ea typeface="Roboto Medium"/>
              </a:rPr>
              <a:t>: 10.1136/bmj.2.5058.1424. PMID: 13489255; PMCID: PMC1963084.</a:t>
            </a:r>
            <a:endParaRPr lang="ru-RU" sz="20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1143000" y="685800"/>
            <a:ext cx="4571640" cy="3428640"/>
          </a:xfrm>
          <a:prstGeom prst="rect">
            <a:avLst/>
          </a:prstGeom>
        </p:spPr>
      </p:sp>
      <p:sp>
        <p:nvSpPr>
          <p:cNvPr id="33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5640" indent="-214920">
              <a:lnSpc>
                <a:spcPct val="115000"/>
              </a:lnSpc>
              <a:tabLst>
                <a:tab pos="0" algn="l"/>
              </a:tabLst>
            </a:pPr>
            <a:r>
              <a:rPr lang="ru-RU" sz="1400" b="0" strike="noStrike" spc="-1">
                <a:solidFill>
                  <a:srgbClr val="333333"/>
                </a:solidFill>
                <a:latin typeface="Arial"/>
              </a:rPr>
              <a:t>Благодаря сбалансированному питанию можно избежать многих проблем со здоровьем.</a:t>
            </a:r>
            <a:endParaRPr lang="ru-RU" sz="14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noRot="1" noChangeAspect="1"/>
          </p:cNvSpPr>
          <p:nvPr>
            <p:ph type="sldImg"/>
          </p:nvPr>
        </p:nvSpPr>
        <p:spPr>
          <a:xfrm>
            <a:off x="381000" y="685800"/>
            <a:ext cx="6096000" cy="3429000"/>
          </a:xfrm>
          <a:prstGeom prst="rect">
            <a:avLst/>
          </a:prstGeom>
        </p:spPr>
      </p:sp>
      <p:sp>
        <p:nvSpPr>
          <p:cNvPr id="339"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5640" indent="-214920">
              <a:lnSpc>
                <a:spcPct val="100000"/>
              </a:lnSpc>
              <a:tabLst>
                <a:tab pos="0" algn="l"/>
              </a:tabLst>
            </a:pPr>
            <a:r>
              <a:rPr lang="ru-RU" sz="1300" b="0" strike="noStrike" spc="-1" dirty="0">
                <a:latin typeface="Arial"/>
              </a:rPr>
              <a:t>Большинство людей питается </a:t>
            </a:r>
            <a:r>
              <a:rPr lang="ru-RU" sz="1300" b="0" strike="noStrike" spc="-1" dirty="0" err="1">
                <a:latin typeface="Arial"/>
              </a:rPr>
              <a:t>несбалансированно</a:t>
            </a:r>
            <a:r>
              <a:rPr lang="ru-RU" sz="1300" b="0" strike="noStrike" spc="-1" dirty="0">
                <a:latin typeface="Arial"/>
              </a:rPr>
              <a:t>. Это ухудшает качество жизни и не позволяет «наращивать» мышцы и силу. </a:t>
            </a:r>
          </a:p>
          <a:p>
            <a:pPr marL="215640" indent="-214920">
              <a:lnSpc>
                <a:spcPct val="100000"/>
              </a:lnSpc>
              <a:tabLst>
                <a:tab pos="0" algn="l"/>
              </a:tabLst>
            </a:pPr>
            <a:r>
              <a:rPr lang="ru-RU" sz="1300" b="0" strike="noStrike" spc="-1" dirty="0">
                <a:solidFill>
                  <a:srgbClr val="333333"/>
                </a:solidFill>
                <a:latin typeface="Arial"/>
              </a:rPr>
              <a:t>Согласно нормам, утвержденным Роспотребнадзором, взрослым мужчинам в день необходимо получать от 65 до 117 г </a:t>
            </a:r>
            <a:r>
              <a:rPr lang="ru-RU" sz="1300" b="1" strike="noStrike" spc="-1" dirty="0">
                <a:solidFill>
                  <a:srgbClr val="333333"/>
                </a:solidFill>
                <a:latin typeface="Arial"/>
              </a:rPr>
              <a:t>белка</a:t>
            </a:r>
            <a:r>
              <a:rPr lang="ru-RU" sz="1300" b="0" strike="noStrike" spc="-1" dirty="0">
                <a:solidFill>
                  <a:srgbClr val="333333"/>
                </a:solidFill>
                <a:latin typeface="Arial"/>
              </a:rPr>
              <a:t>, женщинам — от 58 г до 87 г </a:t>
            </a:r>
            <a:r>
              <a:rPr lang="ru-RU" sz="1300" b="1" strike="noStrike" spc="-1" dirty="0">
                <a:solidFill>
                  <a:srgbClr val="333333"/>
                </a:solidFill>
                <a:latin typeface="Arial"/>
              </a:rPr>
              <a:t>белка</a:t>
            </a:r>
            <a:r>
              <a:rPr lang="ru-RU" sz="1300" b="0" strike="noStrike" spc="-1" dirty="0">
                <a:solidFill>
                  <a:srgbClr val="333333"/>
                </a:solidFill>
                <a:latin typeface="Arial"/>
              </a:rPr>
              <a:t>.</a:t>
            </a:r>
            <a:endParaRPr lang="ru-RU" sz="1300" b="0" strike="noStrike" spc="-1" dirty="0">
              <a:latin typeface="Arial"/>
            </a:endParaRPr>
          </a:p>
          <a:p>
            <a:pPr marL="215640" indent="-214920">
              <a:lnSpc>
                <a:spcPct val="100000"/>
              </a:lnSpc>
              <a:tabLst>
                <a:tab pos="0" algn="l"/>
              </a:tabLst>
            </a:pPr>
            <a:endParaRPr lang="ru-RU" sz="1300" b="0" strike="noStrike" spc="-1" dirty="0">
              <a:latin typeface="Arial"/>
            </a:endParaRPr>
          </a:p>
          <a:p>
            <a:pPr marL="215640" indent="-214920">
              <a:lnSpc>
                <a:spcPct val="100000"/>
              </a:lnSpc>
              <a:tabLst>
                <a:tab pos="0" algn="l"/>
              </a:tabLst>
            </a:pPr>
            <a:r>
              <a:rPr lang="ru-RU" sz="1300" b="0" strike="noStrike" spc="-1" dirty="0">
                <a:solidFill>
                  <a:srgbClr val="333333"/>
                </a:solidFill>
                <a:latin typeface="Arial"/>
              </a:rPr>
              <a:t>Рекомендуемый суточный уровень потребления для россиянина включает 75 г </a:t>
            </a:r>
            <a:r>
              <a:rPr lang="ru-RU" sz="1300" b="1" strike="noStrike" spc="-1" dirty="0">
                <a:solidFill>
                  <a:srgbClr val="333333"/>
                </a:solidFill>
                <a:latin typeface="Arial"/>
              </a:rPr>
              <a:t>белка</a:t>
            </a:r>
            <a:r>
              <a:rPr lang="ru-RU" sz="1300" b="0" strike="noStrike" spc="-1" dirty="0">
                <a:solidFill>
                  <a:srgbClr val="333333"/>
                </a:solidFill>
                <a:latin typeface="Arial"/>
              </a:rPr>
              <a:t>, 83 г жира, 365 г углеводов, из них сахара 65 г и 30 г пищевых волокон. </a:t>
            </a:r>
            <a:endParaRPr lang="ru-RU" sz="1300" b="0" strike="noStrike" spc="-1" dirty="0">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1143000" y="685800"/>
            <a:ext cx="4571640" cy="3428640"/>
          </a:xfrm>
          <a:prstGeom prst="rect">
            <a:avLst/>
          </a:prstGeom>
        </p:spPr>
      </p:sp>
      <p:sp>
        <p:nvSpPr>
          <p:cNvPr id="341"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5640" indent="-214920">
              <a:lnSpc>
                <a:spcPct val="100000"/>
              </a:lnSpc>
              <a:tabLst>
                <a:tab pos="0" algn="l"/>
              </a:tabLst>
            </a:pPr>
            <a:r>
              <a:rPr lang="ru-RU" sz="1300" b="0" strike="noStrike" spc="-1">
                <a:latin typeface="Arial"/>
              </a:rPr>
              <a:t>Именно аминокислоты и являются причиной того, что белок так важен. Проще говоря, аминокислоты — это строительные блоки жизни. Когда вы употребляете в пищу белок, ваше тело разбивает его на отдельные аминокислоты, меняет их порядок, складывает и превращает во все, что нужно в данный момент.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1143000" y="685800"/>
            <a:ext cx="4571640" cy="3428640"/>
          </a:xfrm>
          <a:prstGeom prst="rect">
            <a:avLst/>
          </a:prstGeom>
        </p:spPr>
      </p:sp>
      <p:sp>
        <p:nvSpPr>
          <p:cNvPr id="34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90000"/>
              </a:lnSpc>
              <a:tabLst>
                <a:tab pos="0" algn="l"/>
              </a:tabLst>
            </a:pPr>
            <a:r>
              <a:rPr lang="ru-RU" sz="2000" b="0" strike="noStrike" spc="-1" dirty="0">
                <a:latin typeface="Arial"/>
              </a:rPr>
              <a:t>1, 2 – необходимы для синтеза гемоглобина, стабилизируют процессы энергообеспечения и увеличивают выносли­вость. </a:t>
            </a:r>
          </a:p>
          <a:p>
            <a:pPr marL="216000" indent="-215640">
              <a:lnSpc>
                <a:spcPct val="90000"/>
              </a:lnSpc>
              <a:tabLst>
                <a:tab pos="0" algn="l"/>
              </a:tabLst>
            </a:pPr>
            <a:r>
              <a:rPr lang="ru-RU" sz="2000" b="0" strike="noStrike" spc="-1" dirty="0">
                <a:latin typeface="Arial"/>
              </a:rPr>
              <a:t>3 – входит в состав белков животного происхождения, необходима для восстановле­ния тканей после травм, образования анти­тел, гормонов, ферментов, улучшает усвоение кальция из крови и его транспорт в костную ткань. </a:t>
            </a:r>
          </a:p>
          <a:p>
            <a:pPr marL="216000" indent="-215640">
              <a:lnSpc>
                <a:spcPct val="90000"/>
              </a:lnSpc>
              <a:tabLst>
                <a:tab pos="0" algn="l"/>
              </a:tabLst>
            </a:pPr>
            <a:r>
              <a:rPr lang="ru-RU" sz="2000" b="0" strike="noStrike" spc="-1" dirty="0">
                <a:latin typeface="Arial"/>
              </a:rPr>
              <a:t>4 – осуществляет связь между нейронами и головным мозгом, улучшает па­мять, поддерживает бодрость и ясность мышления, способствует выделению эндорфинов, положительно влияющих на настроение. </a:t>
            </a:r>
          </a:p>
          <a:p>
            <a:pPr marL="216000" indent="-215640">
              <a:lnSpc>
                <a:spcPct val="90000"/>
              </a:lnSpc>
              <a:tabLst>
                <a:tab pos="0" algn="l"/>
              </a:tabLst>
            </a:pPr>
            <a:r>
              <a:rPr lang="ru-RU" sz="2000" b="0" strike="noStrike" spc="-1" dirty="0">
                <a:latin typeface="Arial"/>
              </a:rPr>
              <a:t>5 – стимулирует функции мозга, уско­ряет метаболические процессы в мышцах, утилизируя нежелательные жировые отложе­ния, предотвращает напряжение и повреж­дение мышц после утомительной работы или тренировки, повышает гидратацию мышечных клеток, способствует их росту и восстанов­лению. </a:t>
            </a:r>
          </a:p>
          <a:p>
            <a:pPr marL="216000" indent="-215640">
              <a:lnSpc>
                <a:spcPct val="90000"/>
              </a:lnSpc>
              <a:tabLst>
                <a:tab pos="0" algn="l"/>
              </a:tabLst>
            </a:pPr>
            <a:r>
              <a:rPr lang="ru-RU" sz="2000" b="0" strike="noStrike" spc="-1" dirty="0">
                <a:latin typeface="Arial"/>
              </a:rPr>
              <a:t>6 – повышает синтез холина, иммуноглобулинов и антител, снижает уровень холестерина в крови, препятствует жировому перерождению печени. </a:t>
            </a:r>
          </a:p>
          <a:p>
            <a:pPr marL="216000" indent="-215640">
              <a:lnSpc>
                <a:spcPct val="90000"/>
              </a:lnSpc>
              <a:tabLst>
                <a:tab pos="0" algn="l"/>
              </a:tabLst>
            </a:pPr>
            <a:r>
              <a:rPr lang="ru-RU" sz="2000" b="0" strike="noStrike" spc="-1" dirty="0">
                <a:latin typeface="Arial"/>
              </a:rPr>
              <a:t>7 – способствует выработке инсулина, а также увеличению мышечной массы. Действуя как сильный антиокислитель, препятствует окислению жиров и поддерживает здоровый уровень липидов в крови. </a:t>
            </a:r>
          </a:p>
          <a:p>
            <a:pPr marL="216000" indent="-215640">
              <a:lnSpc>
                <a:spcPct val="90000"/>
              </a:lnSpc>
              <a:tabLst>
                <a:tab pos="0" algn="l"/>
              </a:tabLst>
            </a:pPr>
            <a:r>
              <a:rPr lang="ru-RU" sz="2000" b="0" strike="noStrike" spc="-1" dirty="0">
                <a:latin typeface="Arial"/>
              </a:rPr>
              <a:t>8 – выводит молочную кислоту и аммиак, восстанавливает запасы АТФ (а соответственно, энергии) и </a:t>
            </a:r>
            <a:r>
              <a:rPr lang="ru-RU" sz="2000" b="0" strike="noStrike" spc="-1" dirty="0" err="1">
                <a:latin typeface="Arial"/>
              </a:rPr>
              <a:t>креатинфосфата</a:t>
            </a:r>
            <a:r>
              <a:rPr lang="ru-RU" sz="2000" b="0" strike="noStrike" spc="-1" dirty="0">
                <a:latin typeface="Arial"/>
              </a:rPr>
              <a:t>, обеспечивает естественную выработку организмом аргинина. </a:t>
            </a:r>
          </a:p>
          <a:p>
            <a:pPr marL="216000" indent="-215640">
              <a:lnSpc>
                <a:spcPct val="90000"/>
              </a:lnSpc>
              <a:tabLst>
                <a:tab pos="0" algn="l"/>
              </a:tabLst>
            </a:pPr>
            <a:r>
              <a:rPr lang="ru-RU" sz="2000" b="0" strike="noStrike" spc="-1" dirty="0">
                <a:latin typeface="Arial"/>
              </a:rPr>
              <a:t>9 – необходима для построения и развития мышечной ткани, синтеза протеина и укрепления иммунной системы. Способствует заживлению ран, сращиванию костей, стабилизирует уровень сахара в крови, снижает уровень плохого холестерина, стимулирует гормон роста. Служит источником энергии на клеточном уровне. </a:t>
            </a:r>
          </a:p>
          <a:p>
            <a:pPr marL="216000" indent="-215640">
              <a:lnSpc>
                <a:spcPct val="90000"/>
              </a:lnSpc>
              <a:tabLst>
                <a:tab pos="0" algn="l"/>
              </a:tabLst>
            </a:pPr>
            <a:r>
              <a:rPr lang="ru-RU" sz="2000" b="0" strike="noStrike" spc="-1" dirty="0">
                <a:latin typeface="Arial"/>
              </a:rPr>
              <a:t>10 – входит в состав активных центров множества ферментов; является предшественником в биосинтезе гистамина; способствует росту и восстановлению тканей. Играет важную роль в метаболизме белков, в синтезе гемоглобина, эритроцитов и лейкоцитов; является одним из важнейших регуляторов свертывания крови. Используется при лечении ревматоидных артритов, аллергий, язв и анемии. </a:t>
            </a:r>
          </a:p>
          <a:p>
            <a:pPr marL="216000" indent="-215640">
              <a:lnSpc>
                <a:spcPct val="90000"/>
              </a:lnSpc>
              <a:tabLst>
                <a:tab pos="0" algn="l"/>
              </a:tabLst>
            </a:pPr>
            <a:r>
              <a:rPr lang="ru-RU" sz="2000" b="0" strike="noStrike" spc="-1" dirty="0">
                <a:latin typeface="Arial"/>
              </a:rPr>
              <a:t>11 – серосодержащая аминокислота, играющая важную роль в процессах формирования тканей кожи, имеющая значение для </a:t>
            </a:r>
            <a:r>
              <a:rPr lang="ru-RU" sz="2000" b="0" strike="noStrike" spc="-1" dirty="0" err="1">
                <a:latin typeface="Arial"/>
              </a:rPr>
              <a:t>дезинтоксикационных</a:t>
            </a:r>
            <a:r>
              <a:rPr lang="ru-RU" sz="2000" b="0" strike="noStrike" spc="-1" dirty="0">
                <a:latin typeface="Arial"/>
              </a:rPr>
              <a:t> процессов.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381000" y="685800"/>
            <a:ext cx="6096000" cy="3429000"/>
          </a:xfrm>
          <a:prstGeom prst="rect">
            <a:avLst/>
          </a:prstGeom>
        </p:spPr>
      </p:sp>
      <p:sp>
        <p:nvSpPr>
          <p:cNvPr id="34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ru-RU" sz="2000" b="0" strike="noStrike" spc="-1">
                <a:latin typeface="Arial"/>
              </a:rPr>
              <a:t>(*)</a:t>
            </a:r>
          </a:p>
          <a:p>
            <a:pPr marL="216000" indent="-216000">
              <a:lnSpc>
                <a:spcPct val="100000"/>
              </a:lnSpc>
            </a:pPr>
            <a:r>
              <a:rPr lang="ru-RU" sz="2000" b="0" strike="noStrike" spc="-1">
                <a:latin typeface="Arial"/>
              </a:rPr>
              <a:t>- Platell, C., Kong, S.-E., McCauley, R. and Hall, J.C. (2000), Branched-chain amino acids. Journal of Gastroenterology and Hepatology, 15: 706-717.</a:t>
            </a:r>
          </a:p>
          <a:p>
            <a:pPr marL="216000" indent="-216000">
              <a:lnSpc>
                <a:spcPct val="100000"/>
              </a:lnSpc>
            </a:pPr>
            <a:r>
              <a:rPr lang="ru-RU" sz="2000" b="0" strike="noStrike" spc="-1">
                <a:latin typeface="Arial"/>
              </a:rPr>
              <a:t>- Nie C, He T, Zhang W, Zhang G, Ma X. Branched Chain Amino Acids: Beyond Nutrition Metabolism. Int J Mol Sci. 2018 Mar 23;19(4):954. doi: 10.3390/ijms19040954. PMID: 29570613; PMCID: PMC5979320.</a:t>
            </a:r>
          </a:p>
          <a:p>
            <a:pPr marL="216000" indent="-216000">
              <a:lnSpc>
                <a:spcPct val="100000"/>
              </a:lnSpc>
            </a:pPr>
            <a:r>
              <a:rPr lang="ru-RU" sz="2000" b="0" strike="noStrike" spc="-1">
                <a:latin typeface="Arial"/>
              </a:rPr>
              <a:t>- Reidy PT, Walker DK, Dickinson JM, Gundermann DM, Drummond MJ, Timmerman KL, Fry CS, Borack MS, Cope MB, Mukherjea R, Jennings K, Volpi E, Rasmussen BB. Protein blend ingestion following resistance exercise promotes human muscle protein synthesis. J Nutr. 2013 Apr;143(4):410-6. doi: 10.3945/jn.112.168021. Epub 2013 Jan 23. PMID: 23343671; PMCID: PMC3738242.</a:t>
            </a:r>
          </a:p>
          <a:p>
            <a:pPr marL="216000" indent="-216000">
              <a:lnSpc>
                <a:spcPct val="100000"/>
              </a:lnSpc>
            </a:pPr>
            <a:r>
              <a:rPr lang="ru-RU" sz="2000" b="0" strike="noStrike" spc="-1">
                <a:latin typeface="Arial"/>
              </a:rPr>
              <a:t>- Nie C, He T, Zhang W, Zhang G, Ma X. Branched Chain Amino Acids: Beyond Nutrition Metabolism. Int J Mol Sci. 2018 Mar 23;19(4):954. doi: 10.3390/ijms19040954. PMID: 29570613; PMCID: PMC5979320.</a:t>
            </a:r>
          </a:p>
          <a:p>
            <a:pPr marL="216000" indent="-216000">
              <a:lnSpc>
                <a:spcPct val="100000"/>
              </a:lnSpc>
            </a:pPr>
            <a:r>
              <a:rPr lang="ru-RU" sz="2000" b="0" strike="noStrike" spc="-1">
                <a:latin typeface="Arial"/>
              </a:rPr>
              <a:t>- Fouré A, Bendahan D. Is Branched-Chain Amino Acids Supplementation an Efficient Nutritional Strategy to Alleviate Skeletal Muscle Damage? A Systematic Review. Nutrients. 2017 Sep 21;9(10):1047. doi: 10.3390/nu9101047. PMID: 28934166; PMCID: PMC5691664.</a:t>
            </a:r>
          </a:p>
          <a:p>
            <a:pPr marL="216000" indent="-216000">
              <a:lnSpc>
                <a:spcPct val="100000"/>
              </a:lnSpc>
            </a:pPr>
            <a:r>
              <a:rPr lang="ru-RU" sz="2000" b="0" strike="noStrike" spc="-1">
                <a:latin typeface="Arial"/>
              </a:rPr>
              <a:t>- Cordeiro LMS, Rabelo PCR, Moraes MM, Teixeira-Coelho F, Coimbra CC, Wanner SP, Soares DD. Physical exercise-induced fatigue: the role of serotonergic and dopaminergic systems. Braz J Med Biol Res. 2017 Oct 19;50(12):e6432. doi: 10.1590/1414-431X20176432. PMID: 29069229; PMCID: PMC5649871.</a:t>
            </a:r>
          </a:p>
          <a:p>
            <a:pPr>
              <a:lnSpc>
                <a:spcPct val="100000"/>
              </a:lnSpc>
            </a:pPr>
            <a:endParaRPr lang="ru-RU" sz="2000" b="0" strike="noStrike" spc="-1">
              <a:latin typeface="Arial"/>
            </a:endParaRPr>
          </a:p>
          <a:p>
            <a:pPr>
              <a:lnSpc>
                <a:spcPct val="100000"/>
              </a:lnSpc>
            </a:pPr>
            <a:r>
              <a:rPr lang="ru-RU" sz="2000" b="0" strike="noStrike" spc="-1">
                <a:latin typeface="Arial"/>
              </a:rPr>
              <a:t>(**)</a:t>
            </a:r>
          </a:p>
          <a:p>
            <a:pPr>
              <a:lnSpc>
                <a:spcPct val="100000"/>
              </a:lnSpc>
            </a:pPr>
            <a:r>
              <a:rPr lang="ru-RU" sz="2000" b="0" strike="noStrike" spc="-1">
                <a:latin typeface="Arial"/>
              </a:rPr>
              <a:t>- Shimomura Y, Yamamoto Y, Bajotto G, Sato J, Murakami T, Shimomura N, Kobayashi H, Mawatari K. Nutraceutical effects of branched-chain amino acids on skeletal muscle. J Nutr. 2006 Feb;136(2):529S-532S. doi: 10.1093/jn/136.2.529S. PMID: 16424141.</a:t>
            </a:r>
          </a:p>
          <a:p>
            <a:pPr>
              <a:lnSpc>
                <a:spcPct val="100000"/>
              </a:lnSpc>
            </a:pPr>
            <a:r>
              <a:rPr lang="ru-RU" sz="2000" b="0" strike="noStrike" spc="-1">
                <a:latin typeface="Arial"/>
              </a:rPr>
              <a:t>- Stoppani, J., et al., Consuming branched-chain amino acid supplement during a resistance training program increases lean mass, muscle strength and fat loss. Journal of the International Society of Sports Nutrition 2009, 6(Suppl 1):P1, 2009.</a:t>
            </a:r>
          </a:p>
          <a:p>
            <a:pPr>
              <a:lnSpc>
                <a:spcPct val="100000"/>
              </a:lnSpc>
            </a:pPr>
            <a:r>
              <a:rPr lang="ru-RU" sz="2000" b="0" strike="noStrike" spc="-1">
                <a:latin typeface="Arial"/>
              </a:rPr>
              <a:t>- Anthony, J. C., Yoshizawa, F., Anthony, T. G., Vary, T. C., Jefferson, L. S., &amp; Kimball, S. R. (2000) Leucine stimulates translation inititation in skeletal muscle of postabsorptive rats via a rapamycin-sensitive pathway. J. Nutr. 130: 2413-2419.</a:t>
            </a:r>
          </a:p>
          <a:p>
            <a:pPr>
              <a:lnSpc>
                <a:spcPct val="100000"/>
              </a:lnSpc>
            </a:pPr>
            <a:r>
              <a:rPr lang="ru-RU" sz="2000" b="0" strike="noStrike" spc="-1">
                <a:latin typeface="Arial"/>
              </a:rPr>
              <a:t>- Crozier, S. J., Kimball, S.R., Emmert, S. W., Anthony, J. C., &amp; Jefferson, L.S. (2005) Oral leucine administration stimulates protein synthesis in rat skeletal muscle. J. Nutr. 135: 376-382.</a:t>
            </a:r>
          </a:p>
          <a:p>
            <a:pPr>
              <a:lnSpc>
                <a:spcPct val="100000"/>
              </a:lnSpc>
            </a:pPr>
            <a:r>
              <a:rPr lang="ru-RU" sz="2000" b="0" strike="noStrike" spc="-1">
                <a:latin typeface="Arial"/>
              </a:rPr>
              <a:t>- Crowe, M. J., et al. Effects of dietary leucine supplementation on exercise performance. Eur J Appl Physiol. 2006 Aug;97(6):664-72.</a:t>
            </a:r>
          </a:p>
          <a:p>
            <a:pPr>
              <a:lnSpc>
                <a:spcPct val="100000"/>
              </a:lnSpc>
            </a:pPr>
            <a:r>
              <a:rPr lang="ru-RU" sz="2000" b="0" strike="noStrike" spc="-1">
                <a:latin typeface="Arial"/>
              </a:rPr>
              <a:t>- Bolster, D. R., Crozier, S. J., Kimball, S. R., &amp; Jefferson, L. S. (2002) AMP-activated protein kinase suppresses protein synthesis in rat skeletal muscle through down-regulated mammalian target of rapamycin (mTOR) signaling. J. Biol. Chem. 277: 23977-23980.</a:t>
            </a:r>
          </a:p>
          <a:p>
            <a:pPr>
              <a:lnSpc>
                <a:spcPct val="100000"/>
              </a:lnSpc>
            </a:pPr>
            <a:r>
              <a:rPr lang="ru-RU" sz="2000" b="0" strike="noStrike" spc="-1">
                <a:latin typeface="Arial"/>
              </a:rPr>
              <a:t>- Koopman R, Wagenmakers AJ, Manders RJ, Zorenc AH, Senden JM, Gorselink M, Keizer HA, van Loon LJ. (2005) Combined ingestion of protein and free leucine with carbohydrate increases postexercise muscle protein synthesis in vivo in male subjects. Am. J. Physiol. Endocrinol. Metab. 288(4): E645-653.</a:t>
            </a:r>
          </a:p>
          <a:p>
            <a:pPr>
              <a:lnSpc>
                <a:spcPct val="100000"/>
              </a:lnSpc>
            </a:pPr>
            <a:r>
              <a:rPr lang="ru-RU" sz="2000" b="0" strike="noStrike" spc="-1">
                <a:latin typeface="Arial"/>
              </a:rPr>
              <a:t>- Coburn, J. W., et al. Effects of leucine and whey protein supplementation during eight weeks of unilateral resistance training. J Strength Cond Res 2006 May;20(2):284-91.</a:t>
            </a:r>
          </a:p>
          <a:p>
            <a:pPr>
              <a:lnSpc>
                <a:spcPct val="100000"/>
              </a:lnSpc>
            </a:pPr>
            <a:r>
              <a:rPr lang="ru-RU" sz="2000" b="0" strike="noStrike" spc="-1">
                <a:latin typeface="Arial"/>
              </a:rPr>
              <a:t>- La Bounty, P., et al., The effects of oral BCAAs and leucine supplementation combined with an acute lower-body resistance exercise on mTOR and 4E-BP1 activation in humans: preliminary findings. Journal of the International Society of Sports Nutrition, 5(Suppl 1):P21, 2008.</a:t>
            </a:r>
          </a:p>
          <a:p>
            <a:pPr>
              <a:lnSpc>
                <a:spcPct val="100000"/>
              </a:lnSpc>
            </a:pPr>
            <a:r>
              <a:rPr lang="ru-RU" sz="2000" b="0" strike="noStrike" spc="-1">
                <a:latin typeface="Arial"/>
              </a:rPr>
              <a:t>- De Lorenzo, A., et al. Effect of acute and chronic branched-chain amino acids on energy metabolism and muscle performance.Diabetes Nutr Metab. 2003 Oct-Dec;16(5-6):291-7.</a:t>
            </a:r>
          </a:p>
          <a:p>
            <a:pPr>
              <a:lnSpc>
                <a:spcPct val="100000"/>
              </a:lnSpc>
            </a:pPr>
            <a:r>
              <a:rPr lang="ru-RU" sz="2000" b="0" strike="noStrike" spc="-1">
                <a:latin typeface="Arial"/>
              </a:rPr>
              <a:t>- Blomstrand E.A role for branched-chain amino acids in reducing central fatigue. J Nutr. 2006 Feb;136(2):544S-547S.</a:t>
            </a:r>
          </a:p>
          <a:p>
            <a:pPr>
              <a:lnSpc>
                <a:spcPct val="100000"/>
              </a:lnSpc>
            </a:pPr>
            <a:r>
              <a:rPr lang="ru-RU" sz="2000" b="0" strike="noStrike" spc="-1">
                <a:latin typeface="Arial"/>
              </a:rPr>
              <a:t>- Gomez-Merino, D., et al. Evidence that the branched-chain amino acid L-valine prevents exercise-induced release of 5-HT in rat hippocampus. Int J Sports Med. 2001 Jul;22(5):317-22.</a:t>
            </a:r>
          </a:p>
          <a:p>
            <a:pPr>
              <a:lnSpc>
                <a:spcPct val="100000"/>
              </a:lnSpc>
            </a:pPr>
            <a:r>
              <a:rPr lang="ru-RU" sz="2000" b="0" strike="noStrike" spc="-1">
                <a:latin typeface="Arial"/>
              </a:rPr>
              <a:t>- Paddon-Jones, D., et al. Amino acid ingestion improves muscle protein synthesis in the young and elderly. Am J Physiol Endocrinol Metab. 2004 Mar;286(3):E321-8.</a:t>
            </a:r>
          </a:p>
          <a:p>
            <a:pPr>
              <a:lnSpc>
                <a:spcPct val="100000"/>
              </a:lnSpc>
            </a:pPr>
            <a:r>
              <a:rPr lang="ru-RU" sz="2000" b="0" strike="noStrike" spc="-1">
                <a:latin typeface="Arial"/>
              </a:rPr>
              <a:t>- Tipton, K. D., et al. Postexercise net protein synthesis in human muscle from orally administered amino acids. Am J Physiol. 1999 Apr;276(4 Pt 1):E628-34.</a:t>
            </a:r>
          </a:p>
          <a:p>
            <a:pPr>
              <a:lnSpc>
                <a:spcPct val="100000"/>
              </a:lnSpc>
            </a:pPr>
            <a:r>
              <a:rPr lang="ru-RU" sz="2000" b="0" strike="noStrike" spc="-1">
                <a:latin typeface="Arial"/>
              </a:rPr>
              <a:t>- Mourier, A., et al. Combined effects of caloric restriction and branched-chain amino acid supplementation on body composition and exercise performance in elite wrestlers. Int J Sports Med 1997 Jan;18(1):47-55.</a:t>
            </a:r>
          </a:p>
          <a:p>
            <a:pPr>
              <a:lnSpc>
                <a:spcPct val="100000"/>
              </a:lnSpc>
            </a:pPr>
            <a:r>
              <a:rPr lang="ru-RU" sz="2000" b="0" strike="noStrike" spc="-1">
                <a:latin typeface="Arial"/>
              </a:rPr>
              <a:t>- Cota, D., et al. Hypothalamic mTOR signaling regulates food intake. Science. 2006 May 12;312(5775):927-30.</a:t>
            </a:r>
          </a:p>
          <a:p>
            <a:pPr>
              <a:lnSpc>
                <a:spcPct val="100000"/>
              </a:lnSpc>
            </a:pPr>
            <a:r>
              <a:rPr lang="ru-RU" sz="2000" b="0" strike="noStrike" spc="-1">
                <a:latin typeface="Arial"/>
              </a:rPr>
              <a:t>- Donato, J., et al. Effects of leucine supplementation on the body composition and protein status of rats submitted to food restriction. Nutrition 22(5):520-527, 2006.</a:t>
            </a:r>
          </a:p>
          <a:p>
            <a:pPr>
              <a:lnSpc>
                <a:spcPct val="100000"/>
              </a:lnSpc>
            </a:pPr>
            <a:r>
              <a:rPr lang="ru-RU" sz="2000" b="0" strike="noStrike" spc="-1">
                <a:latin typeface="Arial"/>
              </a:rPr>
              <a:t>- Nishimura, J., et al. "Isoleucine Prevents the Accumulation of Tissue Triglycerides and Upregulates the Expression of PPAR{alpha} and Uncoupling Protein in Diet-Induced Obese Mice." J. Nutr., March 2010, in press.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p:nvPr>
        </p:nvSpPr>
        <p:spPr/>
        <p:txBody>
          <a:bodyPr/>
          <a:lstStyle/>
          <a:p>
            <a:pPr algn="r"/>
            <a:fld id="{4F0C7008-C856-476E-B53D-8E1DAB079FD0}" type="slidenum">
              <a:rPr lang="ru-RU" sz="1400" b="0" strike="noStrike" spc="-1" smtClean="0">
                <a:latin typeface="Times New Roman"/>
              </a:rPr>
              <a:t>16</a:t>
            </a:fld>
            <a:endParaRPr lang="ru-RU" sz="1400" b="0" strike="noStrike" spc="-1">
              <a:latin typeface="Times New Roman"/>
            </a:endParaRPr>
          </a:p>
        </p:txBody>
      </p:sp>
    </p:spTree>
    <p:extLst>
      <p:ext uri="{BB962C8B-B14F-4D97-AF65-F5344CB8AC3E}">
        <p14:creationId xmlns:p14="http://schemas.microsoft.com/office/powerpoint/2010/main" val="312657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6" name="PlaceHolder 2"/>
          <p:cNvSpPr>
            <a:spLocks noGrp="1"/>
          </p:cNvSpPr>
          <p:nvPr>
            <p:ph type="body"/>
          </p:nvPr>
        </p:nvSpPr>
        <p:spPr>
          <a:xfrm>
            <a:off x="4834080" y="70722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
        <p:nvSpPr>
          <p:cNvPr id="27" name="PlaceHolder 3"/>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9"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30"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31"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32" name="PlaceHolder 5"/>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4" name="PlaceHolder 2"/>
          <p:cNvSpPr>
            <a:spLocks noGrp="1"/>
          </p:cNvSpPr>
          <p:nvPr>
            <p:ph type="body"/>
          </p:nvPr>
        </p:nvSpPr>
        <p:spPr>
          <a:xfrm>
            <a:off x="48340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35" name="PlaceHolder 3"/>
          <p:cNvSpPr>
            <a:spLocks noGrp="1"/>
          </p:cNvSpPr>
          <p:nvPr>
            <p:ph type="body"/>
          </p:nvPr>
        </p:nvSpPr>
        <p:spPr>
          <a:xfrm>
            <a:off x="98092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36" name="PlaceHolder 4"/>
          <p:cNvSpPr>
            <a:spLocks noGrp="1"/>
          </p:cNvSpPr>
          <p:nvPr>
            <p:ph type="body"/>
          </p:nvPr>
        </p:nvSpPr>
        <p:spPr>
          <a:xfrm>
            <a:off x="147844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37" name="PlaceHolder 5"/>
          <p:cNvSpPr>
            <a:spLocks noGrp="1"/>
          </p:cNvSpPr>
          <p:nvPr>
            <p:ph type="body"/>
          </p:nvPr>
        </p:nvSpPr>
        <p:spPr>
          <a:xfrm>
            <a:off x="48340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38" name="PlaceHolder 6"/>
          <p:cNvSpPr>
            <a:spLocks noGrp="1"/>
          </p:cNvSpPr>
          <p:nvPr>
            <p:ph type="body"/>
          </p:nvPr>
        </p:nvSpPr>
        <p:spPr>
          <a:xfrm>
            <a:off x="98092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39" name="PlaceHolder 7"/>
          <p:cNvSpPr>
            <a:spLocks noGrp="1"/>
          </p:cNvSpPr>
          <p:nvPr>
            <p:ph type="body"/>
          </p:nvPr>
        </p:nvSpPr>
        <p:spPr>
          <a:xfrm>
            <a:off x="147844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7" name="PlaceHolder 2"/>
          <p:cNvSpPr>
            <a:spLocks noGrp="1"/>
          </p:cNvSpPr>
          <p:nvPr>
            <p:ph type="subTitle"/>
          </p:nvPr>
        </p:nvSpPr>
        <p:spPr>
          <a:xfrm>
            <a:off x="4834080" y="7072200"/>
            <a:ext cx="14715000" cy="15883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9" name="PlaceHolder 2"/>
          <p:cNvSpPr>
            <a:spLocks noGrp="1"/>
          </p:cNvSpPr>
          <p:nvPr>
            <p:ph type="body"/>
          </p:nvPr>
        </p:nvSpPr>
        <p:spPr>
          <a:xfrm>
            <a:off x="4834080" y="7072200"/>
            <a:ext cx="14715000" cy="158832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1"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52"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834080" y="2304000"/>
            <a:ext cx="14715000" cy="215197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6"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57"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58"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 name="PlaceHolder 2"/>
          <p:cNvSpPr>
            <a:spLocks noGrp="1"/>
          </p:cNvSpPr>
          <p:nvPr>
            <p:ph type="subTitle"/>
          </p:nvPr>
        </p:nvSpPr>
        <p:spPr>
          <a:xfrm>
            <a:off x="4834080" y="7072200"/>
            <a:ext cx="14715000" cy="15883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0"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61"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62" name="PlaceHolder 4"/>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4"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65"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66" name="PlaceHolder 4"/>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8" name="PlaceHolder 2"/>
          <p:cNvSpPr>
            <a:spLocks noGrp="1"/>
          </p:cNvSpPr>
          <p:nvPr>
            <p:ph type="body"/>
          </p:nvPr>
        </p:nvSpPr>
        <p:spPr>
          <a:xfrm>
            <a:off x="4834080" y="70722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
        <p:nvSpPr>
          <p:cNvPr id="69" name="PlaceHolder 3"/>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72"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73"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74" name="PlaceHolder 5"/>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6" name="PlaceHolder 2"/>
          <p:cNvSpPr>
            <a:spLocks noGrp="1"/>
          </p:cNvSpPr>
          <p:nvPr>
            <p:ph type="body"/>
          </p:nvPr>
        </p:nvSpPr>
        <p:spPr>
          <a:xfrm>
            <a:off x="48340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77" name="PlaceHolder 3"/>
          <p:cNvSpPr>
            <a:spLocks noGrp="1"/>
          </p:cNvSpPr>
          <p:nvPr>
            <p:ph type="body"/>
          </p:nvPr>
        </p:nvSpPr>
        <p:spPr>
          <a:xfrm>
            <a:off x="98092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78" name="PlaceHolder 4"/>
          <p:cNvSpPr>
            <a:spLocks noGrp="1"/>
          </p:cNvSpPr>
          <p:nvPr>
            <p:ph type="body"/>
          </p:nvPr>
        </p:nvSpPr>
        <p:spPr>
          <a:xfrm>
            <a:off x="147844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79" name="PlaceHolder 5"/>
          <p:cNvSpPr>
            <a:spLocks noGrp="1"/>
          </p:cNvSpPr>
          <p:nvPr>
            <p:ph type="body"/>
          </p:nvPr>
        </p:nvSpPr>
        <p:spPr>
          <a:xfrm>
            <a:off x="48340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80" name="PlaceHolder 6"/>
          <p:cNvSpPr>
            <a:spLocks noGrp="1"/>
          </p:cNvSpPr>
          <p:nvPr>
            <p:ph type="body"/>
          </p:nvPr>
        </p:nvSpPr>
        <p:spPr>
          <a:xfrm>
            <a:off x="98092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81" name="PlaceHolder 7"/>
          <p:cNvSpPr>
            <a:spLocks noGrp="1"/>
          </p:cNvSpPr>
          <p:nvPr>
            <p:ph type="body"/>
          </p:nvPr>
        </p:nvSpPr>
        <p:spPr>
          <a:xfrm>
            <a:off x="147844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9" name="PlaceHolder 2"/>
          <p:cNvSpPr>
            <a:spLocks noGrp="1"/>
          </p:cNvSpPr>
          <p:nvPr>
            <p:ph type="subTitle"/>
          </p:nvPr>
        </p:nvSpPr>
        <p:spPr>
          <a:xfrm>
            <a:off x="4834080" y="7072200"/>
            <a:ext cx="14715000" cy="15883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1" name="PlaceHolder 2"/>
          <p:cNvSpPr>
            <a:spLocks noGrp="1"/>
          </p:cNvSpPr>
          <p:nvPr>
            <p:ph type="body"/>
          </p:nvPr>
        </p:nvSpPr>
        <p:spPr>
          <a:xfrm>
            <a:off x="4834080" y="7072200"/>
            <a:ext cx="14715000" cy="158832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3"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94"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 name="PlaceHolder 2"/>
          <p:cNvSpPr>
            <a:spLocks noGrp="1"/>
          </p:cNvSpPr>
          <p:nvPr>
            <p:ph type="body"/>
          </p:nvPr>
        </p:nvSpPr>
        <p:spPr>
          <a:xfrm>
            <a:off x="4834080" y="7072200"/>
            <a:ext cx="14715000" cy="158832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834080" y="2304000"/>
            <a:ext cx="14715000" cy="215197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8"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99"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100"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2"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103"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04" name="PlaceHolder 4"/>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6"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07"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08" name="PlaceHolder 4"/>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0" name="PlaceHolder 2"/>
          <p:cNvSpPr>
            <a:spLocks noGrp="1"/>
          </p:cNvSpPr>
          <p:nvPr>
            <p:ph type="body"/>
          </p:nvPr>
        </p:nvSpPr>
        <p:spPr>
          <a:xfrm>
            <a:off x="4834080" y="70722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
        <p:nvSpPr>
          <p:cNvPr id="111" name="PlaceHolder 3"/>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14"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15"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16" name="PlaceHolder 5"/>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8" name="PlaceHolder 2"/>
          <p:cNvSpPr>
            <a:spLocks noGrp="1"/>
          </p:cNvSpPr>
          <p:nvPr>
            <p:ph type="body"/>
          </p:nvPr>
        </p:nvSpPr>
        <p:spPr>
          <a:xfrm>
            <a:off x="48340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119" name="PlaceHolder 3"/>
          <p:cNvSpPr>
            <a:spLocks noGrp="1"/>
          </p:cNvSpPr>
          <p:nvPr>
            <p:ph type="body"/>
          </p:nvPr>
        </p:nvSpPr>
        <p:spPr>
          <a:xfrm>
            <a:off x="98092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120" name="PlaceHolder 4"/>
          <p:cNvSpPr>
            <a:spLocks noGrp="1"/>
          </p:cNvSpPr>
          <p:nvPr>
            <p:ph type="body"/>
          </p:nvPr>
        </p:nvSpPr>
        <p:spPr>
          <a:xfrm>
            <a:off x="14784480" y="70722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121" name="PlaceHolder 5"/>
          <p:cNvSpPr>
            <a:spLocks noGrp="1"/>
          </p:cNvSpPr>
          <p:nvPr>
            <p:ph type="body"/>
          </p:nvPr>
        </p:nvSpPr>
        <p:spPr>
          <a:xfrm>
            <a:off x="48340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122" name="PlaceHolder 6"/>
          <p:cNvSpPr>
            <a:spLocks noGrp="1"/>
          </p:cNvSpPr>
          <p:nvPr>
            <p:ph type="body"/>
          </p:nvPr>
        </p:nvSpPr>
        <p:spPr>
          <a:xfrm>
            <a:off x="98092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
        <p:nvSpPr>
          <p:cNvPr id="123" name="PlaceHolder 7"/>
          <p:cNvSpPr>
            <a:spLocks noGrp="1"/>
          </p:cNvSpPr>
          <p:nvPr>
            <p:ph type="body"/>
          </p:nvPr>
        </p:nvSpPr>
        <p:spPr>
          <a:xfrm>
            <a:off x="14784480" y="7902000"/>
            <a:ext cx="4737960" cy="757440"/>
          </a:xfrm>
          <a:prstGeom prst="rect">
            <a:avLst/>
          </a:prstGeom>
        </p:spPr>
        <p:txBody>
          <a:bodyPr lIns="0" tIns="0" rIns="0" bIns="0">
            <a:normAutofit fontScale="9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10"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834080" y="2304000"/>
            <a:ext cx="14715000" cy="215197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15" name="PlaceHolder 3"/>
          <p:cNvSpPr>
            <a:spLocks noGrp="1"/>
          </p:cNvSpPr>
          <p:nvPr>
            <p:ph type="body"/>
          </p:nvPr>
        </p:nvSpPr>
        <p:spPr>
          <a:xfrm>
            <a:off x="1237392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16" name="PlaceHolder 4"/>
          <p:cNvSpPr>
            <a:spLocks noGrp="1"/>
          </p:cNvSpPr>
          <p:nvPr>
            <p:ph type="body"/>
          </p:nvPr>
        </p:nvSpPr>
        <p:spPr>
          <a:xfrm>
            <a:off x="483408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8" name="PlaceHolder 2"/>
          <p:cNvSpPr>
            <a:spLocks noGrp="1"/>
          </p:cNvSpPr>
          <p:nvPr>
            <p:ph type="body"/>
          </p:nvPr>
        </p:nvSpPr>
        <p:spPr>
          <a:xfrm>
            <a:off x="4834080" y="7072200"/>
            <a:ext cx="7180560" cy="1588320"/>
          </a:xfrm>
          <a:prstGeom prst="rect">
            <a:avLst/>
          </a:prstGeom>
        </p:spPr>
        <p:txBody>
          <a:bodyPr lIns="0" tIns="0" rIns="0" bIns="0">
            <a:normAutofit fontScale="63000"/>
          </a:bodyPr>
          <a:lstStyle/>
          <a:p>
            <a:endParaRPr lang="ru-RU" sz="5000" b="0" strike="noStrike" spc="-1">
              <a:solidFill>
                <a:srgbClr val="000000"/>
              </a:solidFill>
              <a:latin typeface="Helvetica Light"/>
            </a:endParaRPr>
          </a:p>
        </p:txBody>
      </p:sp>
      <p:sp>
        <p:nvSpPr>
          <p:cNvPr id="19"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20" name="PlaceHolder 4"/>
          <p:cNvSpPr>
            <a:spLocks noGrp="1"/>
          </p:cNvSpPr>
          <p:nvPr>
            <p:ph type="body"/>
          </p:nvPr>
        </p:nvSpPr>
        <p:spPr>
          <a:xfrm>
            <a:off x="12373920" y="79020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834080" y="2304000"/>
            <a:ext cx="14715000" cy="46422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2" name="PlaceHolder 2"/>
          <p:cNvSpPr>
            <a:spLocks noGrp="1"/>
          </p:cNvSpPr>
          <p:nvPr>
            <p:ph type="body"/>
          </p:nvPr>
        </p:nvSpPr>
        <p:spPr>
          <a:xfrm>
            <a:off x="483408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23" name="PlaceHolder 3"/>
          <p:cNvSpPr>
            <a:spLocks noGrp="1"/>
          </p:cNvSpPr>
          <p:nvPr>
            <p:ph type="body"/>
          </p:nvPr>
        </p:nvSpPr>
        <p:spPr>
          <a:xfrm>
            <a:off x="12373920" y="7072200"/>
            <a:ext cx="7180560" cy="757440"/>
          </a:xfrm>
          <a:prstGeom prst="rect">
            <a:avLst/>
          </a:prstGeom>
        </p:spPr>
        <p:txBody>
          <a:bodyPr lIns="0" tIns="0" rIns="0" bIns="0">
            <a:normAutofit fontScale="20000"/>
          </a:bodyPr>
          <a:lstStyle/>
          <a:p>
            <a:endParaRPr lang="ru-RU" sz="5000" b="0" strike="noStrike" spc="-1">
              <a:solidFill>
                <a:srgbClr val="000000"/>
              </a:solidFill>
              <a:latin typeface="Helvetica Light"/>
            </a:endParaRPr>
          </a:p>
        </p:txBody>
      </p:sp>
      <p:sp>
        <p:nvSpPr>
          <p:cNvPr id="24" name="PlaceHolder 4"/>
          <p:cNvSpPr>
            <a:spLocks noGrp="1"/>
          </p:cNvSpPr>
          <p:nvPr>
            <p:ph type="body"/>
          </p:nvPr>
        </p:nvSpPr>
        <p:spPr>
          <a:xfrm>
            <a:off x="4834080" y="7902000"/>
            <a:ext cx="14715000" cy="757440"/>
          </a:xfrm>
          <a:prstGeom prst="rect">
            <a:avLst/>
          </a:prstGeom>
        </p:spPr>
        <p:txBody>
          <a:bodyPr lIns="0" tIns="0" rIns="0" bIns="0">
            <a:normAutofit/>
          </a:bodyPr>
          <a:lstStyle/>
          <a:p>
            <a:endParaRPr lang="ru-RU" sz="5000" b="0" strike="noStrike" spc="-1">
              <a:solidFill>
                <a:srgbClr val="000000"/>
              </a:solidFill>
              <a:latin typeface="Helvetica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Прямоугольник"/>
          <p:cNvSpPr/>
          <p:nvPr/>
        </p:nvSpPr>
        <p:spPr>
          <a:xfrm>
            <a:off x="-508320" y="-114480"/>
            <a:ext cx="25399440" cy="14214600"/>
          </a:xfrm>
          <a:prstGeom prst="rect">
            <a:avLst/>
          </a:prstGeom>
          <a:solidFill>
            <a:srgbClr val="F3BEC9"/>
          </a:solidFill>
          <a:ln w="12700">
            <a:noFill/>
          </a:ln>
        </p:spPr>
        <p:style>
          <a:lnRef idx="0">
            <a:scrgbClr r="0" g="0" b="0"/>
          </a:lnRef>
          <a:fillRef idx="0">
            <a:scrgbClr r="0" g="0" b="0"/>
          </a:fillRef>
          <a:effectRef idx="0">
            <a:scrgbClr r="0" g="0" b="0"/>
          </a:effectRef>
          <a:fontRef idx="minor"/>
        </p:style>
      </p:sp>
      <p:sp>
        <p:nvSpPr>
          <p:cNvPr id="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pPr algn="ctr">
              <a:lnSpc>
                <a:spcPct val="100000"/>
              </a:lnSpc>
              <a:tabLst>
                <a:tab pos="0" algn="l"/>
              </a:tabLst>
            </a:pPr>
            <a:r>
              <a:rPr lang="ru-RU" sz="5000" b="0" strike="noStrike" spc="-1">
                <a:solidFill>
                  <a:srgbClr val="000000"/>
                </a:solidFill>
                <a:latin typeface="Helvetica Light"/>
                <a:ea typeface="Helvetica Light"/>
              </a:rPr>
              <a:t>Текст заголовка</a:t>
            </a:r>
            <a:endParaRPr lang="ru-RU" sz="5000" b="0" strike="noStrike" spc="-1">
              <a:solidFill>
                <a:srgbClr val="000000"/>
              </a:solidFill>
              <a:latin typeface="Arial"/>
            </a:endParaRPr>
          </a:p>
        </p:txBody>
      </p:sp>
      <p:sp>
        <p:nvSpPr>
          <p:cNvPr id="2" name="PlaceHolder 2"/>
          <p:cNvSpPr>
            <a:spLocks noGrp="1"/>
          </p:cNvSpPr>
          <p:nvPr>
            <p:ph type="body"/>
          </p:nvPr>
        </p:nvSpPr>
        <p:spPr>
          <a:xfrm>
            <a:off x="4834080" y="7072200"/>
            <a:ext cx="14715000" cy="1588320"/>
          </a:xfrm>
          <a:prstGeom prst="rect">
            <a:avLst/>
          </a:prstGeom>
        </p:spPr>
        <p:txBody>
          <a:bodyPr lIns="0" tIns="0" rIns="0" bIns="0">
            <a:normAutofit fontScale="20000"/>
          </a:bodyPr>
          <a:lstStyle/>
          <a:p>
            <a:pPr marL="432000" indent="-323280">
              <a:lnSpc>
                <a:spcPct val="100000"/>
              </a:lnSpc>
              <a:spcBef>
                <a:spcPts val="1400"/>
              </a:spcBef>
              <a:buClr>
                <a:srgbClr val="000000"/>
              </a:buClr>
              <a:buSzPct val="45000"/>
              <a:buFont typeface="Wingdings" charset="2"/>
              <a:buChar char=""/>
            </a:pPr>
            <a:r>
              <a:rPr lang="ru-RU" sz="5000" b="0" strike="noStrike" spc="-1">
                <a:solidFill>
                  <a:srgbClr val="000000"/>
                </a:solidFill>
                <a:latin typeface="Helvetica Light"/>
                <a:ea typeface="Helvetica Light"/>
              </a:rPr>
              <a:t>Уровень текста 1</a:t>
            </a:r>
            <a:endParaRPr lang="ru-RU" sz="5000" b="0" strike="noStrike" spc="-1">
              <a:solidFill>
                <a:srgbClr val="000000"/>
              </a:solidFill>
              <a:latin typeface="Helvetica Light"/>
            </a:endParaRPr>
          </a:p>
          <a:p>
            <a:pPr marL="864000" lvl="1" indent="-323280">
              <a:lnSpc>
                <a:spcPct val="100000"/>
              </a:lnSpc>
              <a:spcBef>
                <a:spcPts val="1400"/>
              </a:spcBef>
              <a:buClr>
                <a:srgbClr val="000000"/>
              </a:buClr>
              <a:buSzPct val="75000"/>
              <a:buFont typeface="Symbol" charset="2"/>
              <a:buChar char=""/>
            </a:pPr>
            <a:r>
              <a:rPr lang="ru-RU" sz="5000" b="0" strike="noStrike" spc="-1">
                <a:solidFill>
                  <a:srgbClr val="000000"/>
                </a:solidFill>
                <a:latin typeface="Helvetica Light"/>
                <a:ea typeface="Helvetica Light"/>
              </a:rPr>
              <a:t>Уровень текста 2</a:t>
            </a:r>
            <a:endParaRPr lang="ru-RU" sz="5000" b="0" strike="noStrike" spc="-1">
              <a:solidFill>
                <a:srgbClr val="000000"/>
              </a:solidFill>
              <a:latin typeface="Helvetica Light"/>
            </a:endParaRPr>
          </a:p>
          <a:p>
            <a:pPr marL="1296000" lvl="2" indent="-287280">
              <a:lnSpc>
                <a:spcPct val="100000"/>
              </a:lnSpc>
              <a:spcBef>
                <a:spcPts val="1400"/>
              </a:spcBef>
              <a:buClr>
                <a:srgbClr val="000000"/>
              </a:buClr>
              <a:buSzPct val="45000"/>
              <a:buFont typeface="Symbol" charset="2"/>
              <a:buChar char=""/>
            </a:pPr>
            <a:r>
              <a:rPr lang="ru-RU" sz="5000" b="0" strike="noStrike" spc="-1">
                <a:solidFill>
                  <a:srgbClr val="000000"/>
                </a:solidFill>
                <a:latin typeface="Helvetica Light"/>
                <a:ea typeface="Helvetica Light"/>
              </a:rPr>
              <a:t>Уровень текста 3</a:t>
            </a:r>
            <a:endParaRPr lang="ru-RU" sz="5000" b="0" strike="noStrike" spc="-1">
              <a:solidFill>
                <a:srgbClr val="000000"/>
              </a:solidFill>
              <a:latin typeface="Helvetica Light"/>
            </a:endParaRPr>
          </a:p>
          <a:p>
            <a:pPr marL="1728000" lvl="3" indent="-215280">
              <a:lnSpc>
                <a:spcPct val="100000"/>
              </a:lnSpc>
              <a:spcBef>
                <a:spcPts val="1400"/>
              </a:spcBef>
              <a:buClr>
                <a:srgbClr val="000000"/>
              </a:buClr>
              <a:buSzPct val="75000"/>
              <a:buFont typeface="Symbol" charset="2"/>
              <a:buChar char=""/>
            </a:pPr>
            <a:r>
              <a:rPr lang="ru-RU" sz="5000" b="0" strike="noStrike" spc="-1">
                <a:solidFill>
                  <a:srgbClr val="000000"/>
                </a:solidFill>
                <a:latin typeface="Helvetica Light"/>
                <a:ea typeface="Helvetica Light"/>
              </a:rPr>
              <a:t>Уровень текста 4</a:t>
            </a:r>
            <a:endParaRPr lang="ru-RU" sz="5000" b="0" strike="noStrike" spc="-1">
              <a:solidFill>
                <a:srgbClr val="000000"/>
              </a:solidFill>
              <a:latin typeface="Helvetica Light"/>
            </a:endParaRPr>
          </a:p>
          <a:p>
            <a:pPr marL="2484000" lvl="4" indent="-539280">
              <a:lnSpc>
                <a:spcPct val="100000"/>
              </a:lnSpc>
              <a:spcBef>
                <a:spcPts val="1400"/>
              </a:spcBef>
              <a:buClr>
                <a:srgbClr val="000000"/>
              </a:buClr>
              <a:buSzPct val="45000"/>
              <a:buFont typeface="Symbol" charset="2"/>
              <a:buChar char=""/>
            </a:pPr>
            <a:r>
              <a:rPr lang="ru-RU" sz="5000" b="0" strike="noStrike" spc="-1">
                <a:solidFill>
                  <a:srgbClr val="000000"/>
                </a:solidFill>
                <a:latin typeface="Helvetica Light"/>
                <a:ea typeface="Helvetica Light"/>
              </a:rPr>
              <a:t>Уровень текста 5</a:t>
            </a:r>
            <a:endParaRPr lang="ru-RU" sz="5000" b="0" strike="noStrike" spc="-1">
              <a:solidFill>
                <a:srgbClr val="000000"/>
              </a:solidFill>
              <a:latin typeface="Helvetica Light"/>
            </a:endParaRPr>
          </a:p>
        </p:txBody>
      </p:sp>
      <p:sp>
        <p:nvSpPr>
          <p:cNvPr id="3" name="PlaceHolder 3"/>
          <p:cNvSpPr>
            <a:spLocks noGrp="1"/>
          </p:cNvSpPr>
          <p:nvPr>
            <p:ph type="sldNum"/>
          </p:nvPr>
        </p:nvSpPr>
        <p:spPr>
          <a:xfrm>
            <a:off x="17475120" y="12712680"/>
            <a:ext cx="5689080" cy="993600"/>
          </a:xfrm>
          <a:prstGeom prst="rect">
            <a:avLst/>
          </a:prstGeom>
        </p:spPr>
        <p:txBody>
          <a:bodyPr lIns="71280" tIns="71280" rIns="71280" bIns="71280">
            <a:noAutofit/>
          </a:bodyPr>
          <a:lstStyle/>
          <a:p>
            <a:endParaRPr lang="ru-RU"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Прямоугольник" hidden="1"/>
          <p:cNvSpPr/>
          <p:nvPr/>
        </p:nvSpPr>
        <p:spPr>
          <a:xfrm>
            <a:off x="-508320" y="-114480"/>
            <a:ext cx="25399440" cy="14214600"/>
          </a:xfrm>
          <a:prstGeom prst="rect">
            <a:avLst/>
          </a:prstGeom>
          <a:solidFill>
            <a:srgbClr val="F3BEC9"/>
          </a:solidFill>
          <a:ln w="12700">
            <a:noFill/>
          </a:ln>
        </p:spPr>
        <p:style>
          <a:lnRef idx="0">
            <a:scrgbClr r="0" g="0" b="0"/>
          </a:lnRef>
          <a:fillRef idx="0">
            <a:scrgbClr r="0" g="0" b="0"/>
          </a:fillRef>
          <a:effectRef idx="0">
            <a:scrgbClr r="0" g="0" b="0"/>
          </a:effectRef>
          <a:fontRef idx="minor"/>
        </p:style>
      </p:sp>
      <p:sp>
        <p:nvSpPr>
          <p:cNvPr id="41" name="Shape 148"/>
          <p:cNvSpPr/>
          <p:nvPr/>
        </p:nvSpPr>
        <p:spPr>
          <a:xfrm>
            <a:off x="-34560" y="-46440"/>
            <a:ext cx="24451920" cy="13807800"/>
          </a:xfrm>
          <a:prstGeom prst="rect">
            <a:avLst/>
          </a:prstGeom>
          <a:solidFill>
            <a:srgbClr val="F8F8F8"/>
          </a:solidFill>
          <a:ln w="12700">
            <a:noFill/>
          </a:ln>
        </p:spPr>
        <p:style>
          <a:lnRef idx="0">
            <a:scrgbClr r="0" g="0" b="0"/>
          </a:lnRef>
          <a:fillRef idx="0">
            <a:scrgbClr r="0" g="0" b="0"/>
          </a:fillRef>
          <a:effectRef idx="0">
            <a:scrgbClr r="0" g="0" b="0"/>
          </a:effectRef>
          <a:fontRef idx="minor"/>
        </p:style>
      </p:sp>
      <p:sp>
        <p:nvSpPr>
          <p:cNvPr id="42" name="Прямоугольник"/>
          <p:cNvSpPr/>
          <p:nvPr/>
        </p:nvSpPr>
        <p:spPr>
          <a:xfrm>
            <a:off x="-160920" y="-127080"/>
            <a:ext cx="24822360" cy="13997880"/>
          </a:xfrm>
          <a:prstGeom prst="rect">
            <a:avLst/>
          </a:prstGeom>
          <a:solidFill>
            <a:srgbClr val="F7F3F3"/>
          </a:solidFill>
          <a:ln w="12700">
            <a:noFill/>
          </a:ln>
        </p:spPr>
        <p:style>
          <a:lnRef idx="0">
            <a:scrgbClr r="0" g="0" b="0"/>
          </a:lnRef>
          <a:fillRef idx="0">
            <a:scrgbClr r="0" g="0" b="0"/>
          </a:fillRef>
          <a:effectRef idx="0">
            <a:scrgbClr r="0" g="0" b="0"/>
          </a:effectRef>
          <a:fontRef idx="minor"/>
        </p:style>
      </p:sp>
      <p:sp>
        <p:nvSpPr>
          <p:cNvPr id="43" name="PlaceHolder 1"/>
          <p:cNvSpPr>
            <a:spLocks noGrp="1"/>
          </p:cNvSpPr>
          <p:nvPr>
            <p:ph type="title"/>
          </p:nvPr>
        </p:nvSpPr>
        <p:spPr>
          <a:xfrm>
            <a:off x="4834080" y="2304000"/>
            <a:ext cx="14715000" cy="4642200"/>
          </a:xfrm>
          <a:prstGeom prst="rect">
            <a:avLst/>
          </a:prstGeom>
        </p:spPr>
        <p:txBody>
          <a:bodyPr lIns="0" tIns="0" rIns="0" bIns="0" anchor="ctr">
            <a:noAutofit/>
          </a:bodyPr>
          <a:lstStyle/>
          <a:p>
            <a:pPr>
              <a:lnSpc>
                <a:spcPct val="90000"/>
              </a:lnSpc>
              <a:tabLst>
                <a:tab pos="0" algn="l"/>
              </a:tabLst>
            </a:pPr>
            <a:r>
              <a:rPr lang="ru-RU" sz="4400" b="0" strike="noStrike" spc="-1">
                <a:solidFill>
                  <a:srgbClr val="000000"/>
                </a:solidFill>
                <a:latin typeface="Arial"/>
                <a:ea typeface="Arial"/>
              </a:rPr>
              <a:t>Текст заголовка</a:t>
            </a:r>
            <a:endParaRPr lang="ru-RU" sz="4400" b="0" strike="noStrike" spc="-1">
              <a:solidFill>
                <a:srgbClr val="000000"/>
              </a:solidFill>
              <a:latin typeface="Arial"/>
            </a:endParaRPr>
          </a:p>
        </p:txBody>
      </p:sp>
      <p:sp>
        <p:nvSpPr>
          <p:cNvPr id="44" name="PlaceHolder 2"/>
          <p:cNvSpPr>
            <a:spLocks noGrp="1"/>
          </p:cNvSpPr>
          <p:nvPr>
            <p:ph type="body"/>
          </p:nvPr>
        </p:nvSpPr>
        <p:spPr>
          <a:xfrm>
            <a:off x="4834080" y="7072200"/>
            <a:ext cx="14715000" cy="1588320"/>
          </a:xfrm>
          <a:prstGeom prst="rect">
            <a:avLst/>
          </a:prstGeom>
        </p:spPr>
        <p:txBody>
          <a:bodyPr lIns="0" tIns="0" rIns="0" bIns="0" anchor="ctr">
            <a:normAutofit fontScale="56000"/>
          </a:bodyPr>
          <a:lstStyle/>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1</a:t>
            </a:r>
            <a:endParaRPr lang="ru-RU" sz="2800" b="0" strike="noStrike" spc="-1">
              <a:solidFill>
                <a:srgbClr val="000000"/>
              </a:solidFill>
              <a:latin typeface="Helvetica Light"/>
            </a:endParaRPr>
          </a:p>
          <a:p>
            <a:pPr marL="723960" lvl="1" indent="-26640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2</a:t>
            </a:r>
            <a:endParaRPr lang="ru-RU" sz="2800" b="0" strike="noStrike" spc="-1">
              <a:solidFill>
                <a:srgbClr val="000000"/>
              </a:solidFill>
              <a:latin typeface="Helvetica Light"/>
            </a:endParaRPr>
          </a:p>
          <a:p>
            <a:pPr marL="1234440" lvl="2" indent="-31968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3</a:t>
            </a:r>
            <a:endParaRPr lang="ru-RU" sz="2800" b="0" strike="noStrike" spc="-1">
              <a:solidFill>
                <a:srgbClr val="000000"/>
              </a:solidFill>
              <a:latin typeface="Helvetica Light"/>
            </a:endParaRPr>
          </a:p>
          <a:p>
            <a:pPr marL="1727280" lvl="3" indent="-35532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4</a:t>
            </a:r>
            <a:endParaRPr lang="ru-RU" sz="2800" b="0" strike="noStrike" spc="-1">
              <a:solidFill>
                <a:srgbClr val="000000"/>
              </a:solidFill>
              <a:latin typeface="Helvetica Light"/>
            </a:endParaRPr>
          </a:p>
          <a:p>
            <a:pPr marL="2184480" lvl="4" indent="-35532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5</a:t>
            </a:r>
            <a:endParaRPr lang="ru-RU" sz="2800" b="0" strike="noStrike" spc="-1">
              <a:solidFill>
                <a:srgbClr val="000000"/>
              </a:solidFill>
              <a:latin typeface="Helvetica Light"/>
            </a:endParaRPr>
          </a:p>
        </p:txBody>
      </p:sp>
      <p:sp>
        <p:nvSpPr>
          <p:cNvPr id="45" name="PlaceHolder 3"/>
          <p:cNvSpPr>
            <a:spLocks noGrp="1"/>
          </p:cNvSpPr>
          <p:nvPr>
            <p:ph type="sldNum"/>
          </p:nvPr>
        </p:nvSpPr>
        <p:spPr>
          <a:xfrm>
            <a:off x="17475120" y="12712680"/>
            <a:ext cx="5689080" cy="993600"/>
          </a:xfrm>
          <a:prstGeom prst="rect">
            <a:avLst/>
          </a:prstGeom>
        </p:spPr>
        <p:txBody>
          <a:bodyPr lIns="71280" tIns="71280" rIns="71280" bIns="71280">
            <a:noAutofit/>
          </a:bodyPr>
          <a:lstStyle/>
          <a:p>
            <a:endParaRPr lang="ru-RU"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Прямоугольник" hidden="1"/>
          <p:cNvSpPr/>
          <p:nvPr/>
        </p:nvSpPr>
        <p:spPr>
          <a:xfrm>
            <a:off x="-508320" y="-114480"/>
            <a:ext cx="25399440" cy="14214600"/>
          </a:xfrm>
          <a:prstGeom prst="rect">
            <a:avLst/>
          </a:prstGeom>
          <a:solidFill>
            <a:srgbClr val="F3BEC9"/>
          </a:solidFill>
          <a:ln w="12700">
            <a:noFill/>
          </a:ln>
        </p:spPr>
        <p:style>
          <a:lnRef idx="0">
            <a:scrgbClr r="0" g="0" b="0"/>
          </a:lnRef>
          <a:fillRef idx="0">
            <a:scrgbClr r="0" g="0" b="0"/>
          </a:fillRef>
          <a:effectRef idx="0">
            <a:scrgbClr r="0" g="0" b="0"/>
          </a:effectRef>
          <a:fontRef idx="minor"/>
        </p:style>
      </p:sp>
      <p:sp>
        <p:nvSpPr>
          <p:cNvPr id="83" name="Shape 148"/>
          <p:cNvSpPr/>
          <p:nvPr/>
        </p:nvSpPr>
        <p:spPr>
          <a:xfrm>
            <a:off x="-34560" y="-46440"/>
            <a:ext cx="24451920" cy="13807800"/>
          </a:xfrm>
          <a:prstGeom prst="rect">
            <a:avLst/>
          </a:prstGeom>
          <a:solidFill>
            <a:srgbClr val="F8F8F8"/>
          </a:solidFill>
          <a:ln w="12700">
            <a:noFill/>
          </a:ln>
        </p:spPr>
        <p:style>
          <a:lnRef idx="0">
            <a:scrgbClr r="0" g="0" b="0"/>
          </a:lnRef>
          <a:fillRef idx="0">
            <a:scrgbClr r="0" g="0" b="0"/>
          </a:fillRef>
          <a:effectRef idx="0">
            <a:scrgbClr r="0" g="0" b="0"/>
          </a:effectRef>
          <a:fontRef idx="minor"/>
        </p:style>
      </p:sp>
      <p:sp>
        <p:nvSpPr>
          <p:cNvPr id="84" name="Прямоугольник"/>
          <p:cNvSpPr/>
          <p:nvPr/>
        </p:nvSpPr>
        <p:spPr>
          <a:xfrm>
            <a:off x="-160920" y="-127080"/>
            <a:ext cx="24822360" cy="13997880"/>
          </a:xfrm>
          <a:prstGeom prst="rect">
            <a:avLst/>
          </a:prstGeom>
          <a:solidFill>
            <a:srgbClr val="F7F3F3"/>
          </a:solidFill>
          <a:ln w="12700">
            <a:noFill/>
          </a:ln>
        </p:spPr>
        <p:style>
          <a:lnRef idx="0">
            <a:scrgbClr r="0" g="0" b="0"/>
          </a:lnRef>
          <a:fillRef idx="0">
            <a:scrgbClr r="0" g="0" b="0"/>
          </a:fillRef>
          <a:effectRef idx="0">
            <a:scrgbClr r="0" g="0" b="0"/>
          </a:effectRef>
          <a:fontRef idx="minor"/>
        </p:style>
      </p:sp>
      <p:sp>
        <p:nvSpPr>
          <p:cNvPr id="85" name="PlaceHolder 1"/>
          <p:cNvSpPr>
            <a:spLocks noGrp="1"/>
          </p:cNvSpPr>
          <p:nvPr>
            <p:ph type="title"/>
          </p:nvPr>
        </p:nvSpPr>
        <p:spPr>
          <a:xfrm>
            <a:off x="4834080" y="2304000"/>
            <a:ext cx="14715000" cy="4642200"/>
          </a:xfrm>
          <a:prstGeom prst="rect">
            <a:avLst/>
          </a:prstGeom>
        </p:spPr>
        <p:txBody>
          <a:bodyPr lIns="0" tIns="0" rIns="0" bIns="0" anchor="ctr">
            <a:noAutofit/>
          </a:bodyPr>
          <a:lstStyle/>
          <a:p>
            <a:pPr>
              <a:lnSpc>
                <a:spcPct val="90000"/>
              </a:lnSpc>
              <a:tabLst>
                <a:tab pos="0" algn="l"/>
              </a:tabLst>
            </a:pPr>
            <a:r>
              <a:rPr lang="ru-RU" sz="4400" b="0" strike="noStrike" spc="-1">
                <a:solidFill>
                  <a:srgbClr val="000000"/>
                </a:solidFill>
                <a:latin typeface="Arial"/>
                <a:ea typeface="Arial"/>
              </a:rPr>
              <a:t>Текст заголовка</a:t>
            </a:r>
            <a:endParaRPr lang="ru-RU" sz="4400" b="0" strike="noStrike" spc="-1">
              <a:solidFill>
                <a:srgbClr val="000000"/>
              </a:solidFill>
              <a:latin typeface="Arial"/>
            </a:endParaRPr>
          </a:p>
        </p:txBody>
      </p:sp>
      <p:sp>
        <p:nvSpPr>
          <p:cNvPr id="86" name="PlaceHolder 2"/>
          <p:cNvSpPr>
            <a:spLocks noGrp="1"/>
          </p:cNvSpPr>
          <p:nvPr>
            <p:ph type="body"/>
          </p:nvPr>
        </p:nvSpPr>
        <p:spPr>
          <a:xfrm>
            <a:off x="4834080" y="7072200"/>
            <a:ext cx="14715000" cy="1588320"/>
          </a:xfrm>
          <a:prstGeom prst="rect">
            <a:avLst/>
          </a:prstGeom>
        </p:spPr>
        <p:txBody>
          <a:bodyPr lIns="0" tIns="0" rIns="0" bIns="0" anchor="ctr">
            <a:normAutofit fontScale="56000"/>
          </a:bodyPr>
          <a:lstStyle/>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1</a:t>
            </a:r>
            <a:endParaRPr lang="ru-RU" sz="2800" b="0" strike="noStrike" spc="-1">
              <a:solidFill>
                <a:srgbClr val="000000"/>
              </a:solidFill>
              <a:latin typeface="Helvetica Light"/>
            </a:endParaRPr>
          </a:p>
          <a:p>
            <a:pPr marL="723960" lvl="1" indent="-26640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2</a:t>
            </a:r>
            <a:endParaRPr lang="ru-RU" sz="2800" b="0" strike="noStrike" spc="-1">
              <a:solidFill>
                <a:srgbClr val="000000"/>
              </a:solidFill>
              <a:latin typeface="Helvetica Light"/>
            </a:endParaRPr>
          </a:p>
          <a:p>
            <a:pPr marL="1234440" lvl="2" indent="-31968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3</a:t>
            </a:r>
            <a:endParaRPr lang="ru-RU" sz="2800" b="0" strike="noStrike" spc="-1">
              <a:solidFill>
                <a:srgbClr val="000000"/>
              </a:solidFill>
              <a:latin typeface="Helvetica Light"/>
            </a:endParaRPr>
          </a:p>
          <a:p>
            <a:pPr marL="1727280" lvl="3" indent="-35532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4</a:t>
            </a:r>
            <a:endParaRPr lang="ru-RU" sz="2800" b="0" strike="noStrike" spc="-1">
              <a:solidFill>
                <a:srgbClr val="000000"/>
              </a:solidFill>
              <a:latin typeface="Helvetica Light"/>
            </a:endParaRPr>
          </a:p>
          <a:p>
            <a:pPr marL="2184480" lvl="4" indent="-355320">
              <a:lnSpc>
                <a:spcPct val="90000"/>
              </a:lnSpc>
              <a:spcBef>
                <a:spcPts val="1001"/>
              </a:spcBef>
              <a:buClr>
                <a:srgbClr val="000000"/>
              </a:buClr>
              <a:buFont typeface="Arial"/>
              <a:buChar char="•"/>
            </a:pPr>
            <a:r>
              <a:rPr lang="ru-RU" sz="2800" b="0" strike="noStrike" spc="-1">
                <a:solidFill>
                  <a:srgbClr val="000000"/>
                </a:solidFill>
                <a:latin typeface="Arial"/>
                <a:ea typeface="Arial"/>
              </a:rPr>
              <a:t>Уровень текста 5</a:t>
            </a:r>
            <a:endParaRPr lang="ru-RU" sz="2800" b="0" strike="noStrike" spc="-1">
              <a:solidFill>
                <a:srgbClr val="000000"/>
              </a:solidFill>
              <a:latin typeface="Helvetica Light"/>
            </a:endParaRPr>
          </a:p>
        </p:txBody>
      </p:sp>
      <p:sp>
        <p:nvSpPr>
          <p:cNvPr id="87" name="PlaceHolder 3"/>
          <p:cNvSpPr>
            <a:spLocks noGrp="1"/>
          </p:cNvSpPr>
          <p:nvPr>
            <p:ph type="sldNum"/>
          </p:nvPr>
        </p:nvSpPr>
        <p:spPr>
          <a:xfrm>
            <a:off x="17475120" y="12712680"/>
            <a:ext cx="5689080" cy="993600"/>
          </a:xfrm>
          <a:prstGeom prst="rect">
            <a:avLst/>
          </a:prstGeom>
        </p:spPr>
        <p:txBody>
          <a:bodyPr lIns="71280" tIns="71280" rIns="71280" bIns="71280">
            <a:noAutofit/>
          </a:bodyPr>
          <a:lstStyle/>
          <a:p>
            <a:endParaRPr lang="ru-RU"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5.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j-hr1-1.png" descr="j-hr1-1.png"/>
          <p:cNvPicPr/>
          <p:nvPr/>
        </p:nvPicPr>
        <p:blipFill>
          <a:blip r:embed="rId2"/>
          <a:stretch/>
        </p:blipFill>
        <p:spPr>
          <a:xfrm>
            <a:off x="4550760" y="0"/>
            <a:ext cx="24382800" cy="13714920"/>
          </a:xfrm>
          <a:prstGeom prst="rect">
            <a:avLst/>
          </a:prstGeom>
          <a:ln w="12700">
            <a:noFill/>
          </a:ln>
        </p:spPr>
      </p:pic>
      <p:pic>
        <p:nvPicPr>
          <p:cNvPr id="131" name="pasted-image.pdf" descr="pasted-image.pdf"/>
          <p:cNvPicPr/>
          <p:nvPr/>
        </p:nvPicPr>
        <p:blipFill>
          <a:blip r:embed="rId3"/>
          <a:stretch/>
        </p:blipFill>
        <p:spPr>
          <a:xfrm>
            <a:off x="1114200" y="927720"/>
            <a:ext cx="3729600" cy="657360"/>
          </a:xfrm>
          <a:prstGeom prst="rect">
            <a:avLst/>
          </a:prstGeom>
          <a:ln w="12700">
            <a:noFill/>
          </a:ln>
        </p:spPr>
      </p:pic>
      <p:sp>
        <p:nvSpPr>
          <p:cNvPr id="132" name="Shape 120"/>
          <p:cNvSpPr/>
          <p:nvPr/>
        </p:nvSpPr>
        <p:spPr>
          <a:xfrm>
            <a:off x="978480" y="3838320"/>
            <a:ext cx="11507040" cy="3385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80000"/>
              </a:lnSpc>
              <a:tabLst>
                <a:tab pos="0" algn="l"/>
              </a:tabLst>
            </a:pPr>
            <a:r>
              <a:rPr lang="ru-RU" sz="13300" b="1" strike="noStrike" cap="all" spc="-1">
                <a:solidFill>
                  <a:srgbClr val="FFFFFF"/>
                </a:solidFill>
                <a:latin typeface="Arial"/>
                <a:ea typeface="Arial"/>
              </a:rPr>
              <a:t>PROTIVITY</a:t>
            </a:r>
            <a:br/>
            <a:r>
              <a:rPr lang="ru-RU" sz="13300" b="1" strike="noStrike" cap="all" spc="-1">
                <a:solidFill>
                  <a:srgbClr val="FFFFFF"/>
                </a:solidFill>
                <a:latin typeface="Arial"/>
                <a:ea typeface="Arial"/>
              </a:rPr>
              <a:t>ULTRA</a:t>
            </a:r>
            <a:endParaRPr lang="ru-RU" sz="13300" b="0" strike="noStrike" spc="-1">
              <a:latin typeface="Arial"/>
            </a:endParaRPr>
          </a:p>
        </p:txBody>
      </p:sp>
      <p:sp>
        <p:nvSpPr>
          <p:cNvPr id="133" name="Идеальное комбо аминокислот"/>
          <p:cNvSpPr/>
          <p:nvPr/>
        </p:nvSpPr>
        <p:spPr>
          <a:xfrm>
            <a:off x="1029240" y="8818560"/>
            <a:ext cx="16608600" cy="1970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6000" b="0" strike="noStrike" spc="-1">
                <a:solidFill>
                  <a:srgbClr val="FFFFFF"/>
                </a:solidFill>
                <a:latin typeface="Arial"/>
                <a:ea typeface="Arial"/>
              </a:rPr>
              <a:t>Идеальное комбо</a:t>
            </a:r>
            <a:br/>
            <a:r>
              <a:rPr lang="ru-RU" sz="6000" b="0" strike="noStrike" spc="-1">
                <a:solidFill>
                  <a:srgbClr val="FFFFFF"/>
                </a:solidFill>
                <a:latin typeface="Arial"/>
                <a:ea typeface="Arial"/>
              </a:rPr>
              <a:t>аминокислот</a:t>
            </a:r>
            <a:endParaRPr lang="ru-RU" sz="60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shutterstock_1575619783.jpg" descr="shutterstock_1575619783.jpg"/>
          <p:cNvPicPr/>
          <p:nvPr/>
        </p:nvPicPr>
        <p:blipFill>
          <a:blip r:embed="rId3"/>
          <a:srcRect l="4814" r="48289"/>
          <a:stretch/>
        </p:blipFill>
        <p:spPr>
          <a:xfrm>
            <a:off x="14839920" y="-933840"/>
            <a:ext cx="12184200" cy="15582240"/>
          </a:xfrm>
          <a:prstGeom prst="rect">
            <a:avLst/>
          </a:prstGeom>
          <a:ln w="12700">
            <a:noFill/>
          </a:ln>
        </p:spPr>
      </p:pic>
      <p:sp>
        <p:nvSpPr>
          <p:cNvPr id="245" name="Прямоугольник"/>
          <p:cNvSpPr/>
          <p:nvPr/>
        </p:nvSpPr>
        <p:spPr>
          <a:xfrm>
            <a:off x="14849280" y="-156960"/>
            <a:ext cx="10273320" cy="14029200"/>
          </a:xfrm>
          <a:prstGeom prst="rect">
            <a:avLst/>
          </a:prstGeom>
          <a:solidFill>
            <a:srgbClr val="C88BA4">
              <a:alpha val="47000"/>
            </a:srgbClr>
          </a:solidFill>
          <a:ln w="12700">
            <a:noFill/>
          </a:ln>
        </p:spPr>
        <p:style>
          <a:lnRef idx="0">
            <a:scrgbClr r="0" g="0" b="0"/>
          </a:lnRef>
          <a:fillRef idx="0">
            <a:scrgbClr r="0" g="0" b="0"/>
          </a:fillRef>
          <a:effectRef idx="0">
            <a:scrgbClr r="0" g="0" b="0"/>
          </a:effectRef>
          <a:fontRef idx="minor"/>
        </p:style>
      </p:sp>
      <p:pic>
        <p:nvPicPr>
          <p:cNvPr id="246" name="Protivity-Ultra_tiff.png" descr="Protivity-Ultra_tiff.png"/>
          <p:cNvPicPr/>
          <p:nvPr/>
        </p:nvPicPr>
        <p:blipFill>
          <a:blip r:embed="rId4"/>
          <a:srcRect l="22583" t="8237" r="22583" b="8237"/>
          <a:stretch/>
        </p:blipFill>
        <p:spPr>
          <a:xfrm>
            <a:off x="16938000" y="2483280"/>
            <a:ext cx="5763240" cy="8776800"/>
          </a:xfrm>
          <a:prstGeom prst="rect">
            <a:avLst/>
          </a:prstGeom>
          <a:ln w="12700">
            <a:noFill/>
          </a:ln>
        </p:spPr>
      </p:pic>
      <p:sp>
        <p:nvSpPr>
          <p:cNvPr id="247" name="Shape 136"/>
          <p:cNvSpPr/>
          <p:nvPr/>
        </p:nvSpPr>
        <p:spPr>
          <a:xfrm>
            <a:off x="1417320" y="903240"/>
            <a:ext cx="21651840" cy="120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60"/>
                </a:solidFill>
                <a:latin typeface="Arial"/>
                <a:ea typeface="Arial"/>
              </a:rPr>
              <a:t>Cостав Protivity Ultra</a:t>
            </a:r>
            <a:endParaRPr lang="ru-RU" sz="7000" b="0" strike="noStrike" spc="-1">
              <a:latin typeface="Arial"/>
            </a:endParaRPr>
          </a:p>
        </p:txBody>
      </p:sp>
      <p:pic>
        <p:nvPicPr>
          <p:cNvPr id="248" name="pasted-image.pdf" descr="pasted-image.pdf"/>
          <p:cNvPicPr/>
          <p:nvPr/>
        </p:nvPicPr>
        <p:blipFill>
          <a:blip r:embed="rId5"/>
          <a:stretch/>
        </p:blipFill>
        <p:spPr>
          <a:xfrm>
            <a:off x="1537560" y="12793680"/>
            <a:ext cx="1775160" cy="312480"/>
          </a:xfrm>
          <a:prstGeom prst="rect">
            <a:avLst/>
          </a:prstGeom>
          <a:ln w="12700">
            <a:noFill/>
          </a:ln>
        </p:spPr>
      </p:pic>
      <p:sp>
        <p:nvSpPr>
          <p:cNvPr id="249" name="Shape 137"/>
          <p:cNvSpPr/>
          <p:nvPr/>
        </p:nvSpPr>
        <p:spPr>
          <a:xfrm>
            <a:off x="1509480" y="3763800"/>
            <a:ext cx="5881680" cy="7301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L-изолейцин</a:t>
            </a:r>
            <a:endParaRPr lang="ru-RU" sz="4300" b="0" strike="noStrike" spc="-1">
              <a:latin typeface="Arial"/>
            </a:endParaRPr>
          </a:p>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L-валин </a:t>
            </a:r>
            <a:endParaRPr lang="ru-RU" sz="4300" b="0" strike="noStrike" spc="-1">
              <a:latin typeface="Arial"/>
            </a:endParaRPr>
          </a:p>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L-лизин </a:t>
            </a:r>
            <a:endParaRPr lang="ru-RU" sz="4300" b="0" strike="noStrike" spc="-1">
              <a:latin typeface="Arial"/>
            </a:endParaRPr>
          </a:p>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L-фенилаланин</a:t>
            </a:r>
            <a:endParaRPr lang="ru-RU" sz="4300" b="0" strike="noStrike" spc="-1">
              <a:latin typeface="Arial"/>
            </a:endParaRPr>
          </a:p>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L-глутамин</a:t>
            </a:r>
            <a:endParaRPr lang="ru-RU" sz="4300" b="0" strike="noStrike" spc="-1">
              <a:latin typeface="Arial"/>
            </a:endParaRPr>
          </a:p>
          <a:p>
            <a:pPr marL="576360" indent="-575280">
              <a:lnSpc>
                <a:spcPct val="100000"/>
              </a:lnSpc>
              <a:spcBef>
                <a:spcPts val="5000"/>
              </a:spcBef>
              <a:buClr>
                <a:srgbClr val="323335"/>
              </a:buClr>
              <a:buFont typeface="StarSymbol"/>
              <a:buAutoNum type="arabicPeriod"/>
            </a:pPr>
            <a:r>
              <a:rPr lang="ru-RU" sz="4300" b="0" strike="noStrike" spc="-100">
                <a:solidFill>
                  <a:srgbClr val="323335"/>
                </a:solidFill>
                <a:latin typeface="Arial"/>
                <a:ea typeface="Arial"/>
              </a:rPr>
              <a:t>L-треонин</a:t>
            </a:r>
            <a:endParaRPr lang="ru-RU" sz="4300" b="0" strike="noStrike" spc="-1">
              <a:latin typeface="Arial"/>
            </a:endParaRPr>
          </a:p>
        </p:txBody>
      </p:sp>
      <p:sp>
        <p:nvSpPr>
          <p:cNvPr id="250" name="Shape 137"/>
          <p:cNvSpPr/>
          <p:nvPr/>
        </p:nvSpPr>
        <p:spPr>
          <a:xfrm>
            <a:off x="7468920" y="2463840"/>
            <a:ext cx="5881680" cy="7301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000"/>
              </a:spcBef>
              <a:tabLst>
                <a:tab pos="0" algn="l"/>
              </a:tabLst>
            </a:pPr>
            <a:endParaRPr lang="ru-RU" sz="1800" b="0" strike="noStrike" spc="-1">
              <a:latin typeface="Arial"/>
            </a:endParaRPr>
          </a:p>
          <a:p>
            <a:pPr marL="833760" indent="-832680">
              <a:lnSpc>
                <a:spcPct val="100000"/>
              </a:lnSpc>
              <a:spcBef>
                <a:spcPts val="5000"/>
              </a:spcBef>
              <a:buClr>
                <a:srgbClr val="323335"/>
              </a:buClr>
              <a:buFont typeface="StarSymbol"/>
              <a:buAutoNum type="arabicPeriod" startAt="7"/>
              <a:tabLst>
                <a:tab pos="0" algn="l"/>
              </a:tabLst>
            </a:pPr>
            <a:r>
              <a:rPr lang="ru-RU" sz="4300" b="0" strike="noStrike" spc="-100">
                <a:solidFill>
                  <a:srgbClr val="323335"/>
                </a:solidFill>
                <a:latin typeface="Arial"/>
                <a:ea typeface="Arial"/>
              </a:rPr>
              <a:t>L-аргинин </a:t>
            </a:r>
            <a:endParaRPr lang="ru-RU" sz="4300" b="0" strike="noStrike" spc="-1">
              <a:latin typeface="Arial"/>
            </a:endParaRPr>
          </a:p>
          <a:p>
            <a:pPr marL="833760" indent="-832680">
              <a:lnSpc>
                <a:spcPct val="100000"/>
              </a:lnSpc>
              <a:spcBef>
                <a:spcPts val="5000"/>
              </a:spcBef>
              <a:buClr>
                <a:srgbClr val="323335"/>
              </a:buClr>
              <a:buFont typeface="StarSymbol"/>
              <a:buAutoNum type="arabicPeriod" startAt="7"/>
              <a:tabLst>
                <a:tab pos="0" algn="l"/>
              </a:tabLst>
            </a:pPr>
            <a:r>
              <a:rPr lang="ru-RU" sz="4300" b="0" strike="noStrike" spc="-100">
                <a:solidFill>
                  <a:srgbClr val="323335"/>
                </a:solidFill>
                <a:latin typeface="Arial"/>
                <a:ea typeface="Arial"/>
              </a:rPr>
              <a:t>Цитруллин  </a:t>
            </a:r>
            <a:endParaRPr lang="ru-RU" sz="4300" b="0" strike="noStrike" spc="-1">
              <a:latin typeface="Arial"/>
            </a:endParaRPr>
          </a:p>
          <a:p>
            <a:pPr marL="833760" indent="-832680">
              <a:lnSpc>
                <a:spcPct val="100000"/>
              </a:lnSpc>
              <a:spcBef>
                <a:spcPts val="5000"/>
              </a:spcBef>
              <a:buClr>
                <a:srgbClr val="323335"/>
              </a:buClr>
              <a:buFont typeface="StarSymbol"/>
              <a:buAutoNum type="arabicPeriod" startAt="7"/>
              <a:tabLst>
                <a:tab pos="0" algn="l"/>
              </a:tabLst>
            </a:pPr>
            <a:r>
              <a:rPr lang="ru-RU" sz="4300" b="0" strike="noStrike" spc="-100">
                <a:solidFill>
                  <a:srgbClr val="323335"/>
                </a:solidFill>
                <a:latin typeface="Arial"/>
                <a:ea typeface="Arial"/>
              </a:rPr>
              <a:t>L-лейцин  </a:t>
            </a:r>
            <a:endParaRPr lang="ru-RU" sz="4300" b="0" strike="noStrike" spc="-1">
              <a:latin typeface="Arial"/>
            </a:endParaRPr>
          </a:p>
          <a:p>
            <a:pPr marL="833760" indent="-832680">
              <a:lnSpc>
                <a:spcPct val="100000"/>
              </a:lnSpc>
              <a:spcBef>
                <a:spcPts val="5000"/>
              </a:spcBef>
              <a:buClr>
                <a:srgbClr val="323335"/>
              </a:buClr>
              <a:buFont typeface="StarSymbol"/>
              <a:buAutoNum type="arabicPeriod" startAt="7"/>
              <a:tabLst>
                <a:tab pos="0" algn="l"/>
              </a:tabLst>
            </a:pPr>
            <a:r>
              <a:rPr lang="ru-RU" sz="4300" b="0" strike="noStrike" spc="-100">
                <a:solidFill>
                  <a:srgbClr val="323335"/>
                </a:solidFill>
                <a:latin typeface="Arial"/>
                <a:ea typeface="Arial"/>
              </a:rPr>
              <a:t>L-гистидин</a:t>
            </a:r>
            <a:endParaRPr lang="ru-RU" sz="4300" b="0" strike="noStrike" spc="-1">
              <a:latin typeface="Arial"/>
            </a:endParaRPr>
          </a:p>
          <a:p>
            <a:pPr marL="833760" indent="-832680">
              <a:lnSpc>
                <a:spcPct val="100000"/>
              </a:lnSpc>
              <a:spcBef>
                <a:spcPts val="5000"/>
              </a:spcBef>
              <a:buClr>
                <a:srgbClr val="323335"/>
              </a:buClr>
              <a:buFont typeface="StarSymbol"/>
              <a:buAutoNum type="arabicPeriod" startAt="7"/>
              <a:tabLst>
                <a:tab pos="0" algn="l"/>
              </a:tabLst>
            </a:pPr>
            <a:r>
              <a:rPr lang="ru-RU" sz="4300" b="0" strike="noStrike" spc="-100">
                <a:solidFill>
                  <a:srgbClr val="323335"/>
                </a:solidFill>
                <a:latin typeface="Arial"/>
                <a:ea typeface="Arial"/>
              </a:rPr>
              <a:t>L-цистеин</a:t>
            </a:r>
            <a:endParaRPr lang="ru-RU" sz="43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136"/>
          <p:cNvSpPr/>
          <p:nvPr/>
        </p:nvSpPr>
        <p:spPr>
          <a:xfrm>
            <a:off x="1468080" y="865800"/>
            <a:ext cx="11110680" cy="4407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E"/>
                </a:solidFill>
                <a:latin typeface="Arial"/>
                <a:ea typeface="Arial"/>
              </a:rPr>
              <a:t>Для усвоения аминокислот важно</a:t>
            </a:r>
            <a:r>
              <a:rPr lang="ru-RU" sz="7000" b="1" strike="noStrike" spc="-1">
                <a:solidFill>
                  <a:srgbClr val="B6475B"/>
                </a:solidFill>
                <a:latin typeface="Arial"/>
                <a:ea typeface="Arial"/>
              </a:rPr>
              <a:t> </a:t>
            </a:r>
            <a:endParaRPr lang="ru-RU" sz="7000" b="0" strike="noStrike" spc="-1">
              <a:latin typeface="Arial"/>
            </a:endParaRPr>
          </a:p>
          <a:p>
            <a:pPr>
              <a:lnSpc>
                <a:spcPct val="100000"/>
              </a:lnSpc>
              <a:tabLst>
                <a:tab pos="0" algn="l"/>
              </a:tabLst>
            </a:pPr>
            <a:r>
              <a:rPr lang="ru-RU" sz="7000" b="1" strike="noStrike" spc="-1">
                <a:solidFill>
                  <a:srgbClr val="FD9B50"/>
                </a:solidFill>
                <a:latin typeface="Arial"/>
                <a:ea typeface="Arial"/>
              </a:rPr>
              <a:t>не количество,</a:t>
            </a:r>
            <a:br/>
            <a:r>
              <a:rPr lang="ru-RU" sz="7000" b="1" strike="noStrike" spc="-1">
                <a:solidFill>
                  <a:srgbClr val="FD9B50"/>
                </a:solidFill>
                <a:latin typeface="Arial"/>
                <a:ea typeface="Arial"/>
              </a:rPr>
              <a:t>а качество белка</a:t>
            </a:r>
            <a:endParaRPr lang="ru-RU" sz="7000" b="0" strike="noStrike" spc="-1">
              <a:latin typeface="Arial"/>
            </a:endParaRPr>
          </a:p>
        </p:txBody>
      </p:sp>
      <p:sp>
        <p:nvSpPr>
          <p:cNvPr id="252" name="Shape 137"/>
          <p:cNvSpPr/>
          <p:nvPr/>
        </p:nvSpPr>
        <p:spPr>
          <a:xfrm>
            <a:off x="1423800" y="5861160"/>
            <a:ext cx="12338640" cy="49734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10000"/>
              </a:lnSpc>
              <a:tabLst>
                <a:tab pos="0" algn="l"/>
              </a:tabLst>
            </a:pPr>
            <a:r>
              <a:rPr lang="ru-RU" sz="4000" b="0" strike="noStrike" spc="-100">
                <a:solidFill>
                  <a:srgbClr val="2D2D2E"/>
                </a:solidFill>
                <a:latin typeface="Arial"/>
                <a:ea typeface="Arial"/>
              </a:rPr>
              <a:t>Лишь часть белка, полученного</a:t>
            </a:r>
            <a:br/>
            <a:r>
              <a:rPr lang="ru-RU" sz="4000" b="0" strike="noStrike" spc="-100">
                <a:solidFill>
                  <a:srgbClr val="2D2D2E"/>
                </a:solidFill>
                <a:latin typeface="Arial"/>
                <a:ea typeface="Arial"/>
              </a:rPr>
              <a:t>из пищевых продуктов, переваривается</a:t>
            </a:r>
            <a:br/>
            <a:r>
              <a:rPr lang="ru-RU" sz="4000" b="0" strike="noStrike" spc="-100">
                <a:solidFill>
                  <a:srgbClr val="2D2D2E"/>
                </a:solidFill>
                <a:latin typeface="Arial"/>
                <a:ea typeface="Arial"/>
              </a:rPr>
              <a:t>и превращается в аминокислоты</a:t>
            </a:r>
            <a:br/>
            <a:r>
              <a:rPr lang="ru-RU" sz="4000" b="0" strike="noStrike" spc="-100">
                <a:solidFill>
                  <a:srgbClr val="C14A5D"/>
                </a:solidFill>
                <a:latin typeface="Arial"/>
                <a:ea typeface="Arial"/>
              </a:rPr>
              <a:t>(анаболический путь расщепления белка).</a:t>
            </a:r>
            <a:r>
              <a:rPr lang="ru-RU" sz="4000" b="0" strike="noStrike" spc="-100">
                <a:solidFill>
                  <a:srgbClr val="2D2D2E"/>
                </a:solidFill>
                <a:latin typeface="Arial"/>
                <a:ea typeface="Arial"/>
              </a:rPr>
              <a:t> </a:t>
            </a:r>
            <a:br/>
            <a:br/>
            <a:r>
              <a:rPr lang="ru-RU" sz="4000" b="0" strike="noStrike" spc="-100">
                <a:solidFill>
                  <a:srgbClr val="2D2D2E"/>
                </a:solidFill>
                <a:latin typeface="Arial"/>
                <a:ea typeface="Arial"/>
              </a:rPr>
              <a:t>То, что не переварилось, становится энергией </a:t>
            </a:r>
            <a:r>
              <a:rPr lang="ru-RU" sz="4000" b="0" strike="noStrike" spc="-100">
                <a:solidFill>
                  <a:srgbClr val="C14A5E"/>
                </a:solidFill>
                <a:latin typeface="Arial"/>
                <a:ea typeface="Arial"/>
              </a:rPr>
              <a:t>(катаболический путь).</a:t>
            </a:r>
            <a:endParaRPr lang="ru-RU" sz="4000" b="0" strike="noStrike" spc="-1">
              <a:latin typeface="Arial"/>
            </a:endParaRPr>
          </a:p>
        </p:txBody>
      </p:sp>
      <p:pic>
        <p:nvPicPr>
          <p:cNvPr id="253" name="pasted-image.pdf" descr="pasted-image.pdf"/>
          <p:cNvPicPr/>
          <p:nvPr/>
        </p:nvPicPr>
        <p:blipFill>
          <a:blip r:embed="rId2"/>
          <a:stretch/>
        </p:blipFill>
        <p:spPr>
          <a:xfrm>
            <a:off x="1537560" y="12793680"/>
            <a:ext cx="1775160" cy="312480"/>
          </a:xfrm>
          <a:prstGeom prst="rect">
            <a:avLst/>
          </a:prstGeom>
          <a:ln w="12700">
            <a:noFill/>
          </a:ln>
        </p:spPr>
      </p:pic>
      <p:pic>
        <p:nvPicPr>
          <p:cNvPr id="254" name="shutterstock_1578851686.jpg" descr="shutterstock_1578851686.jpg"/>
          <p:cNvPicPr/>
          <p:nvPr/>
        </p:nvPicPr>
        <p:blipFill>
          <a:blip r:embed="rId3"/>
          <a:srcRect l="2234" r="48121"/>
          <a:stretch/>
        </p:blipFill>
        <p:spPr>
          <a:xfrm>
            <a:off x="14813640" y="13998600"/>
            <a:ext cx="11586240" cy="13997880"/>
          </a:xfrm>
          <a:prstGeom prst="rect">
            <a:avLst/>
          </a:prstGeom>
          <a:ln w="12700">
            <a:noFill/>
          </a:ln>
        </p:spPr>
      </p:pic>
      <p:pic>
        <p:nvPicPr>
          <p:cNvPr id="255" name="Изображение" descr="Изображение"/>
          <p:cNvPicPr/>
          <p:nvPr/>
        </p:nvPicPr>
        <p:blipFill>
          <a:blip r:embed="rId4"/>
          <a:stretch/>
        </p:blipFill>
        <p:spPr>
          <a:xfrm>
            <a:off x="17682840" y="3996720"/>
            <a:ext cx="2451960" cy="2206800"/>
          </a:xfrm>
          <a:prstGeom prst="rect">
            <a:avLst/>
          </a:prstGeom>
          <a:ln w="12700">
            <a:noFill/>
          </a:ln>
        </p:spPr>
      </p:pic>
      <p:sp>
        <p:nvSpPr>
          <p:cNvPr id="256" name="Кружок"/>
          <p:cNvSpPr/>
          <p:nvPr/>
        </p:nvSpPr>
        <p:spPr>
          <a:xfrm>
            <a:off x="17031240" y="3222360"/>
            <a:ext cx="3628080" cy="3628080"/>
          </a:xfrm>
          <a:prstGeom prst="ellipse">
            <a:avLst/>
          </a:prstGeom>
          <a:noFill/>
          <a:ln w="76200">
            <a:solidFill>
              <a:srgbClr val="FD9B50"/>
            </a:solidFill>
            <a:miter/>
          </a:ln>
        </p:spPr>
        <p:style>
          <a:lnRef idx="0">
            <a:scrgbClr r="0" g="0" b="0"/>
          </a:lnRef>
          <a:fillRef idx="0">
            <a:scrgbClr r="0" g="0" b="0"/>
          </a:fillRef>
          <a:effectRef idx="0">
            <a:scrgbClr r="0" g="0" b="0"/>
          </a:effectRef>
          <a:fontRef idx="minor"/>
        </p:style>
      </p:sp>
      <p:pic>
        <p:nvPicPr>
          <p:cNvPr id="257" name="Group 17.png" descr="Group 17.png"/>
          <p:cNvPicPr/>
          <p:nvPr/>
        </p:nvPicPr>
        <p:blipFill>
          <a:blip r:embed="rId5"/>
          <a:stretch/>
        </p:blipFill>
        <p:spPr>
          <a:xfrm>
            <a:off x="20356560" y="7851960"/>
            <a:ext cx="2460960" cy="2460960"/>
          </a:xfrm>
          <a:prstGeom prst="rect">
            <a:avLst/>
          </a:prstGeom>
          <a:ln w="12700">
            <a:noFill/>
          </a:ln>
        </p:spPr>
      </p:pic>
      <p:pic>
        <p:nvPicPr>
          <p:cNvPr id="258" name="Изображение" descr="Изображение"/>
          <p:cNvPicPr/>
          <p:nvPr/>
        </p:nvPicPr>
        <p:blipFill>
          <a:blip r:embed="rId6"/>
          <a:stretch/>
        </p:blipFill>
        <p:spPr>
          <a:xfrm>
            <a:off x="14874480" y="7837560"/>
            <a:ext cx="2475360" cy="2475360"/>
          </a:xfrm>
          <a:prstGeom prst="rect">
            <a:avLst/>
          </a:prstGeom>
          <a:ln w="12700">
            <a:noFill/>
          </a:ln>
        </p:spPr>
      </p:pic>
      <p:sp>
        <p:nvSpPr>
          <p:cNvPr id="259" name="Соединит. линия"/>
          <p:cNvSpPr/>
          <p:nvPr/>
        </p:nvSpPr>
        <p:spPr>
          <a:xfrm>
            <a:off x="16015320" y="6020640"/>
            <a:ext cx="1259280" cy="1560960"/>
          </a:xfrm>
          <a:custGeom>
            <a:avLst/>
            <a:gdLst/>
            <a:ahLst/>
            <a:cxnLst/>
            <a:rect l="l" t="t" r="r" b="b"/>
            <a:pathLst>
              <a:path w="21600" h="21600">
                <a:moveTo>
                  <a:pt x="0" y="21600"/>
                </a:moveTo>
                <a:cubicBezTo>
                  <a:pt x="3796" y="14017"/>
                  <a:pt x="10996" y="6817"/>
                  <a:pt x="21600" y="0"/>
                </a:cubicBezTo>
              </a:path>
            </a:pathLst>
          </a:custGeom>
          <a:noFill/>
          <a:ln w="76200">
            <a:solidFill>
              <a:srgbClr val="FD9A50"/>
            </a:solidFill>
            <a:miter/>
            <a:headEnd type="triangle" w="med" len="med"/>
          </a:ln>
        </p:spPr>
        <p:style>
          <a:lnRef idx="0">
            <a:scrgbClr r="0" g="0" b="0"/>
          </a:lnRef>
          <a:fillRef idx="0">
            <a:scrgbClr r="0" g="0" b="0"/>
          </a:fillRef>
          <a:effectRef idx="0">
            <a:scrgbClr r="0" g="0" b="0"/>
          </a:effectRef>
          <a:fontRef idx="minor"/>
        </p:style>
      </p:sp>
      <p:sp>
        <p:nvSpPr>
          <p:cNvPr id="260" name="Соединит. линия"/>
          <p:cNvSpPr/>
          <p:nvPr/>
        </p:nvSpPr>
        <p:spPr>
          <a:xfrm>
            <a:off x="20362320" y="6100920"/>
            <a:ext cx="1117080" cy="1504800"/>
          </a:xfrm>
          <a:custGeom>
            <a:avLst/>
            <a:gdLst/>
            <a:ahLst/>
            <a:cxnLst/>
            <a:rect l="l" t="t" r="r" b="b"/>
            <a:pathLst>
              <a:path w="21600" h="21600">
                <a:moveTo>
                  <a:pt x="21600" y="21600"/>
                </a:moveTo>
                <a:cubicBezTo>
                  <a:pt x="18165" y="14350"/>
                  <a:pt x="10965" y="7150"/>
                  <a:pt x="0" y="0"/>
                </a:cubicBezTo>
              </a:path>
            </a:pathLst>
          </a:custGeom>
          <a:noFill/>
          <a:ln w="76200">
            <a:solidFill>
              <a:srgbClr val="FD9A50"/>
            </a:solidFill>
            <a:miter/>
            <a:head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136"/>
          <p:cNvSpPr/>
          <p:nvPr/>
        </p:nvSpPr>
        <p:spPr>
          <a:xfrm>
            <a:off x="1437840" y="865800"/>
            <a:ext cx="6672600" cy="33408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a:solidFill>
                  <a:srgbClr val="FD9A50"/>
                </a:solidFill>
                <a:latin typeface="Arial"/>
                <a:ea typeface="Arial"/>
              </a:rPr>
              <a:t>Максимально</a:t>
            </a:r>
            <a:br/>
            <a:r>
              <a:rPr lang="ru-RU" sz="7000" b="1" strike="noStrike" spc="-1">
                <a:solidFill>
                  <a:srgbClr val="FD9A50"/>
                </a:solidFill>
                <a:latin typeface="Arial"/>
                <a:ea typeface="Arial"/>
              </a:rPr>
              <a:t>биодоступные</a:t>
            </a:r>
            <a:br/>
            <a:r>
              <a:rPr lang="ru-RU" sz="7000" b="1" strike="noStrike" spc="-1">
                <a:solidFill>
                  <a:srgbClr val="C14A5F"/>
                </a:solidFill>
                <a:latin typeface="Arial"/>
                <a:ea typeface="Arial"/>
              </a:rPr>
              <a:t>аминокислоты</a:t>
            </a:r>
            <a:endParaRPr lang="ru-RU" sz="7000" b="0" strike="noStrike" spc="-1">
              <a:latin typeface="Arial"/>
            </a:endParaRPr>
          </a:p>
        </p:txBody>
      </p:sp>
      <p:sp>
        <p:nvSpPr>
          <p:cNvPr id="262" name="Shape 137"/>
          <p:cNvSpPr/>
          <p:nvPr/>
        </p:nvSpPr>
        <p:spPr>
          <a:xfrm>
            <a:off x="1424520" y="4856040"/>
            <a:ext cx="9333360" cy="4607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10000"/>
              </a:lnSpc>
              <a:tabLst>
                <a:tab pos="0" algn="l"/>
              </a:tabLst>
            </a:pPr>
            <a:r>
              <a:rPr lang="ru-RU" sz="4000" b="1" strike="noStrike" spc="-100">
                <a:solidFill>
                  <a:srgbClr val="C14A5E"/>
                </a:solidFill>
                <a:latin typeface="Arial"/>
                <a:ea typeface="Arial"/>
              </a:rPr>
              <a:t>Protivity Ultra</a:t>
            </a:r>
            <a:r>
              <a:rPr lang="ru-RU" sz="4000" b="0" strike="noStrike" spc="-100">
                <a:solidFill>
                  <a:srgbClr val="2D2D2E"/>
                </a:solidFill>
                <a:latin typeface="Arial"/>
                <a:ea typeface="Arial"/>
              </a:rPr>
              <a:t> усваивается</a:t>
            </a:r>
            <a:br/>
            <a:r>
              <a:rPr lang="ru-RU" sz="4000" b="0" strike="noStrike" spc="-100">
                <a:solidFill>
                  <a:srgbClr val="C14A5E"/>
                </a:solidFill>
                <a:latin typeface="Arial"/>
                <a:ea typeface="Arial"/>
              </a:rPr>
              <a:t>анаболическим путем</a:t>
            </a:r>
            <a:r>
              <a:rPr lang="ru-RU" sz="4000" b="0" strike="noStrike" spc="-100">
                <a:solidFill>
                  <a:srgbClr val="2D2D2E"/>
                </a:solidFill>
                <a:latin typeface="Arial"/>
                <a:ea typeface="Arial"/>
              </a:rPr>
              <a:t>, при котором</a:t>
            </a:r>
            <a:br/>
            <a:r>
              <a:rPr lang="ru-RU" sz="4000" b="0" strike="noStrike" spc="-100">
                <a:solidFill>
                  <a:srgbClr val="2D2D2E"/>
                </a:solidFill>
                <a:latin typeface="Arial"/>
                <a:ea typeface="Arial"/>
              </a:rPr>
              <a:t>организм получает </a:t>
            </a:r>
            <a:r>
              <a:rPr lang="ru-RU" sz="4000" b="0" strike="noStrike" spc="-100">
                <a:solidFill>
                  <a:srgbClr val="C14A5F"/>
                </a:solidFill>
                <a:latin typeface="Arial"/>
                <a:ea typeface="Arial"/>
              </a:rPr>
              <a:t>100%</a:t>
            </a:r>
            <a:r>
              <a:rPr lang="ru-RU" sz="4000" b="0" strike="noStrike" spc="-100">
                <a:solidFill>
                  <a:srgbClr val="2D2D2E"/>
                </a:solidFill>
                <a:latin typeface="Arial"/>
                <a:ea typeface="Arial"/>
              </a:rPr>
              <a:t> свободных</a:t>
            </a:r>
            <a:br/>
            <a:r>
              <a:rPr lang="ru-RU" sz="4000" b="0" strike="noStrike" spc="-100">
                <a:solidFill>
                  <a:srgbClr val="2D2D2E"/>
                </a:solidFill>
                <a:latin typeface="Arial"/>
                <a:ea typeface="Arial"/>
              </a:rPr>
              <a:t>легкоусвояемых аминокислот.</a:t>
            </a:r>
            <a:endParaRPr lang="ru-RU" sz="4000" b="0" strike="noStrike" spc="-1">
              <a:latin typeface="Arial"/>
            </a:endParaRPr>
          </a:p>
        </p:txBody>
      </p:sp>
      <p:pic>
        <p:nvPicPr>
          <p:cNvPr id="263" name="pasted-image.pdf" descr="pasted-image.pdf"/>
          <p:cNvPicPr/>
          <p:nvPr/>
        </p:nvPicPr>
        <p:blipFill>
          <a:blip r:embed="rId2"/>
          <a:stretch/>
        </p:blipFill>
        <p:spPr>
          <a:xfrm>
            <a:off x="1537560" y="12793680"/>
            <a:ext cx="1775160" cy="312480"/>
          </a:xfrm>
          <a:prstGeom prst="rect">
            <a:avLst/>
          </a:prstGeom>
          <a:ln w="12700">
            <a:noFill/>
          </a:ln>
        </p:spPr>
      </p:pic>
      <p:pic>
        <p:nvPicPr>
          <p:cNvPr id="264" name="Изображение" descr="Изображение"/>
          <p:cNvPicPr/>
          <p:nvPr/>
        </p:nvPicPr>
        <p:blipFill>
          <a:blip r:embed="rId3"/>
          <a:stretch/>
        </p:blipFill>
        <p:spPr>
          <a:xfrm>
            <a:off x="13137120" y="1828440"/>
            <a:ext cx="8962560" cy="8965080"/>
          </a:xfrm>
          <a:prstGeom prst="rect">
            <a:avLst/>
          </a:prstGeom>
          <a:ln w="12700">
            <a:noFill/>
          </a:ln>
        </p:spPr>
      </p:pic>
      <p:grpSp>
        <p:nvGrpSpPr>
          <p:cNvPr id="265" name="Группа"/>
          <p:cNvGrpSpPr/>
          <p:nvPr/>
        </p:nvGrpSpPr>
        <p:grpSpPr>
          <a:xfrm>
            <a:off x="14941800" y="508680"/>
            <a:ext cx="5352840" cy="12726360"/>
            <a:chOff x="14941800" y="508680"/>
            <a:chExt cx="5352840" cy="12726360"/>
          </a:xfrm>
        </p:grpSpPr>
        <p:pic>
          <p:nvPicPr>
            <p:cNvPr id="266" name="Изображение" descr="Изображение"/>
            <p:cNvPicPr/>
            <p:nvPr/>
          </p:nvPicPr>
          <p:blipFill>
            <a:blip r:embed="rId4"/>
            <a:stretch/>
          </p:blipFill>
          <p:spPr>
            <a:xfrm>
              <a:off x="14941800" y="508680"/>
              <a:ext cx="5352840" cy="12726360"/>
            </a:xfrm>
            <a:prstGeom prst="rect">
              <a:avLst/>
            </a:prstGeom>
            <a:ln w="12700">
              <a:noFill/>
            </a:ln>
          </p:spPr>
        </p:pic>
        <p:sp>
          <p:nvSpPr>
            <p:cNvPr id="267" name="Shape 136"/>
            <p:cNvSpPr/>
            <p:nvPr/>
          </p:nvSpPr>
          <p:spPr>
            <a:xfrm>
              <a:off x="15923520" y="2745360"/>
              <a:ext cx="3389760" cy="166572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ctr">
                <a:lnSpc>
                  <a:spcPct val="100000"/>
                </a:lnSpc>
                <a:tabLst>
                  <a:tab pos="0" algn="l"/>
                </a:tabLst>
              </a:pPr>
              <a:r>
                <a:rPr lang="ru-RU" sz="10000" b="1" strike="noStrike" spc="-1">
                  <a:solidFill>
                    <a:srgbClr val="FFFFFF"/>
                  </a:solidFill>
                  <a:latin typeface="Arial"/>
                  <a:ea typeface="Arial"/>
                </a:rPr>
                <a:t>100%</a:t>
              </a:r>
              <a:endParaRPr lang="ru-RU" sz="10000" b="0" strike="noStrike" spc="-1">
                <a:latin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136"/>
          <p:cNvSpPr/>
          <p:nvPr/>
        </p:nvSpPr>
        <p:spPr>
          <a:xfrm>
            <a:off x="1442160" y="865415"/>
            <a:ext cx="19017517" cy="122117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dirty="0">
                <a:solidFill>
                  <a:srgbClr val="FD9A50"/>
                </a:solidFill>
                <a:latin typeface="Arial"/>
                <a:ea typeface="Arial"/>
              </a:rPr>
              <a:t>Оптимальное соотношение </a:t>
            </a:r>
            <a:r>
              <a:rPr lang="ru-RU" sz="7000" b="1" strike="noStrike" spc="-1" dirty="0">
                <a:solidFill>
                  <a:srgbClr val="C14A5F"/>
                </a:solidFill>
                <a:latin typeface="Arial"/>
                <a:ea typeface="Arial"/>
              </a:rPr>
              <a:t>BCAA — 2:1:1</a:t>
            </a:r>
            <a:endParaRPr lang="ru-RU" sz="7000" b="0" strike="noStrike" spc="-1" dirty="0">
              <a:latin typeface="Arial"/>
            </a:endParaRPr>
          </a:p>
        </p:txBody>
      </p:sp>
      <p:sp>
        <p:nvSpPr>
          <p:cNvPr id="269" name="Shape 137"/>
          <p:cNvSpPr/>
          <p:nvPr/>
        </p:nvSpPr>
        <p:spPr>
          <a:xfrm>
            <a:off x="1424520" y="2250000"/>
            <a:ext cx="22185360" cy="6574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110000"/>
              </a:lnSpc>
              <a:tabLst>
                <a:tab pos="0" algn="l"/>
              </a:tabLst>
            </a:pPr>
            <a:r>
              <a:rPr lang="ru-RU" sz="3200" b="0" strike="noStrike" spc="-100" dirty="0">
                <a:solidFill>
                  <a:srgbClr val="535353"/>
                </a:solidFill>
                <a:latin typeface="Arial"/>
                <a:ea typeface="Arial"/>
              </a:rPr>
              <a:t>Аминокислоты с разветвленной цепью (BCAA) представляют собой группу из трех незаменимых аминокислот: лейцин, изолейцин и валин.</a:t>
            </a:r>
            <a:endParaRPr lang="ru-RU" sz="3200" b="0" strike="noStrike" spc="-1" dirty="0">
              <a:latin typeface="Arial"/>
            </a:endParaRPr>
          </a:p>
          <a:p>
            <a:pPr>
              <a:lnSpc>
                <a:spcPct val="110000"/>
              </a:lnSpc>
              <a:tabLst>
                <a:tab pos="0" algn="l"/>
              </a:tabLst>
            </a:pPr>
            <a:r>
              <a:rPr lang="ru-RU" sz="3200" b="0" strike="noStrike" spc="-100" dirty="0">
                <a:solidFill>
                  <a:srgbClr val="535353"/>
                </a:solidFill>
                <a:latin typeface="Arial"/>
                <a:ea typeface="Arial"/>
              </a:rPr>
              <a:t>Добавки с аминокислотами BCAA обычно принимают, чтобы ускорить рост мышц и улучшить физическую работоспособность. Они также могут помочь с потерей веса и уменьшить усталость и болезненность  после тренировки. Также поддерживают иммунитет.</a:t>
            </a:r>
            <a:endParaRPr lang="ru-RU" sz="3200" b="0" strike="noStrike" spc="-1" dirty="0">
              <a:latin typeface="Arial"/>
            </a:endParaRPr>
          </a:p>
          <a:p>
            <a:pPr>
              <a:lnSpc>
                <a:spcPct val="110000"/>
              </a:lnSpc>
              <a:tabLst>
                <a:tab pos="0" algn="l"/>
              </a:tabLst>
            </a:pPr>
            <a:endParaRPr lang="ru-RU" sz="3200" b="0" strike="noStrike" spc="-1" dirty="0">
              <a:latin typeface="Arial"/>
            </a:endParaRPr>
          </a:p>
          <a:p>
            <a:pPr>
              <a:lnSpc>
                <a:spcPct val="110000"/>
              </a:lnSpc>
              <a:tabLst>
                <a:tab pos="0" algn="l"/>
              </a:tabLst>
            </a:pPr>
            <a:r>
              <a:rPr lang="ru-RU" sz="3200" b="0" strike="noStrike" spc="-100" dirty="0">
                <a:solidFill>
                  <a:srgbClr val="535353"/>
                </a:solidFill>
                <a:latin typeface="Arial"/>
                <a:ea typeface="Arial"/>
              </a:rPr>
              <a:t>В отличие от большинства других аминокислот BCAA в основном расщепляются в мышцах, а не в печени. Из-за этого считается, что они играют роль в производстве энергии во время упражнений.</a:t>
            </a:r>
            <a:endParaRPr lang="ru-RU" sz="3200" b="0" strike="noStrike" spc="-1" dirty="0">
              <a:latin typeface="Arial"/>
            </a:endParaRPr>
          </a:p>
          <a:p>
            <a:pPr>
              <a:lnSpc>
                <a:spcPct val="110000"/>
              </a:lnSpc>
              <a:tabLst>
                <a:tab pos="0" algn="l"/>
              </a:tabLst>
            </a:pPr>
            <a:r>
              <a:rPr lang="ru-RU" sz="3200" b="0" strike="noStrike" spc="-100" dirty="0">
                <a:solidFill>
                  <a:srgbClr val="535353"/>
                </a:solidFill>
                <a:latin typeface="Arial"/>
                <a:ea typeface="Arial"/>
              </a:rPr>
              <a:t>В PROTIVITY ULTRA содержится максимально сбалансированное соотношение «</a:t>
            </a:r>
            <a:r>
              <a:rPr lang="ru-RU" sz="3200" b="0" strike="noStrike" spc="-100" dirty="0" err="1">
                <a:solidFill>
                  <a:srgbClr val="535353"/>
                </a:solidFill>
                <a:latin typeface="Arial"/>
                <a:ea typeface="Arial"/>
              </a:rPr>
              <a:t>лейцин:изолейцин:валин</a:t>
            </a:r>
            <a:r>
              <a:rPr lang="ru-RU" sz="3200" b="0" strike="noStrike" spc="-100" dirty="0">
                <a:solidFill>
                  <a:srgbClr val="535353"/>
                </a:solidFill>
                <a:latin typeface="Arial"/>
                <a:ea typeface="Arial"/>
              </a:rPr>
              <a:t>» 2: 1: 1, которое является наиболее доказанным соотношением BCAA и оказывает положительное влияние на работоспособность, восстановление мышц и снижает риск потери мышечной массы во время дефицита калорий. Это связано с тем, что лейцин может особенно хорошо стимулировать синтез белка и подавлять распад мышечного белка.</a:t>
            </a:r>
            <a:endParaRPr lang="ru-RU" sz="3200" b="0" strike="noStrike" spc="-1" dirty="0">
              <a:latin typeface="Arial"/>
            </a:endParaRPr>
          </a:p>
        </p:txBody>
      </p:sp>
      <p:pic>
        <p:nvPicPr>
          <p:cNvPr id="270" name="pasted-image.pdf" descr="pasted-image.pdf"/>
          <p:cNvPicPr/>
          <p:nvPr/>
        </p:nvPicPr>
        <p:blipFill>
          <a:blip r:embed="rId3"/>
          <a:stretch/>
        </p:blipFill>
        <p:spPr>
          <a:xfrm>
            <a:off x="1537560" y="12793680"/>
            <a:ext cx="1775160" cy="312480"/>
          </a:xfrm>
          <a:prstGeom prst="rect">
            <a:avLst/>
          </a:prstGeom>
          <a:ln w="12700">
            <a:noFill/>
          </a:ln>
        </p:spPr>
      </p:pic>
      <p:sp>
        <p:nvSpPr>
          <p:cNvPr id="271" name="Shape 137"/>
          <p:cNvSpPr/>
          <p:nvPr/>
        </p:nvSpPr>
        <p:spPr>
          <a:xfrm>
            <a:off x="2327040" y="9039960"/>
            <a:ext cx="5667480" cy="34927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110000"/>
              </a:lnSpc>
              <a:tabLst>
                <a:tab pos="0" algn="l"/>
              </a:tabLst>
            </a:pPr>
            <a:r>
              <a:rPr lang="ru-RU" sz="4000" b="1" strike="noStrike" spc="-100">
                <a:solidFill>
                  <a:srgbClr val="C14A5F"/>
                </a:solidFill>
                <a:latin typeface="Arial"/>
                <a:ea typeface="Arial"/>
              </a:rPr>
              <a:t>Лейцин</a:t>
            </a:r>
            <a:r>
              <a:rPr lang="ru-RU" sz="4000" b="0" strike="noStrike" spc="-100">
                <a:solidFill>
                  <a:srgbClr val="535353"/>
                </a:solidFill>
                <a:latin typeface="Arial"/>
                <a:ea typeface="Arial"/>
              </a:rPr>
              <a:t> </a:t>
            </a:r>
            <a:endParaRPr lang="ru-RU" sz="4000" b="0" strike="noStrike" spc="-1">
              <a:latin typeface="Arial"/>
            </a:endParaRPr>
          </a:p>
          <a:p>
            <a:pPr>
              <a:lnSpc>
                <a:spcPct val="110000"/>
              </a:lnSpc>
              <a:tabLst>
                <a:tab pos="0" algn="l"/>
              </a:tabLst>
            </a:pPr>
            <a:r>
              <a:rPr lang="ru-RU" sz="3200" b="0" strike="noStrike" spc="-100">
                <a:solidFill>
                  <a:srgbClr val="535353"/>
                </a:solidFill>
                <a:latin typeface="Arial"/>
                <a:ea typeface="Arial"/>
              </a:rPr>
              <a:t>считается основной аминокислотой и играет первостепенную роль </a:t>
            </a:r>
            <a:endParaRPr lang="ru-RU" sz="3200" b="0" strike="noStrike" spc="-1">
              <a:latin typeface="Arial"/>
            </a:endParaRPr>
          </a:p>
          <a:p>
            <a:pPr>
              <a:lnSpc>
                <a:spcPct val="110000"/>
              </a:lnSpc>
              <a:tabLst>
                <a:tab pos="0" algn="l"/>
              </a:tabLst>
            </a:pPr>
            <a:r>
              <a:rPr lang="ru-RU" sz="3200" b="0" strike="noStrike" spc="-100">
                <a:solidFill>
                  <a:srgbClr val="535353"/>
                </a:solidFill>
                <a:latin typeface="Arial"/>
                <a:ea typeface="Arial"/>
              </a:rPr>
              <a:t>в процессе наращивания мышечной массы. </a:t>
            </a:r>
            <a:endParaRPr lang="ru-RU" sz="3200" b="0" strike="noStrike" spc="-1">
              <a:latin typeface="Arial"/>
            </a:endParaRPr>
          </a:p>
        </p:txBody>
      </p:sp>
      <p:sp>
        <p:nvSpPr>
          <p:cNvPr id="272" name="Shape 136"/>
          <p:cNvSpPr/>
          <p:nvPr/>
        </p:nvSpPr>
        <p:spPr>
          <a:xfrm>
            <a:off x="1430280" y="8890920"/>
            <a:ext cx="637560" cy="120816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2</a:t>
            </a:r>
            <a:endParaRPr lang="ru-RU" sz="7000" b="0" strike="noStrike" spc="-1">
              <a:latin typeface="Arial"/>
            </a:endParaRPr>
          </a:p>
        </p:txBody>
      </p:sp>
      <p:sp>
        <p:nvSpPr>
          <p:cNvPr id="273" name="Shape 137"/>
          <p:cNvSpPr/>
          <p:nvPr/>
        </p:nvSpPr>
        <p:spPr>
          <a:xfrm>
            <a:off x="9507600" y="9020880"/>
            <a:ext cx="5837040" cy="2956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110000"/>
              </a:lnSpc>
              <a:tabLst>
                <a:tab pos="0" algn="l"/>
              </a:tabLst>
            </a:pPr>
            <a:r>
              <a:rPr lang="ru-RU" sz="4000" b="1" strike="noStrike" spc="-100">
                <a:solidFill>
                  <a:srgbClr val="C14A5F"/>
                </a:solidFill>
                <a:latin typeface="Arial"/>
                <a:ea typeface="Arial"/>
              </a:rPr>
              <a:t>Изолейцин</a:t>
            </a:r>
            <a:r>
              <a:rPr lang="ru-RU" sz="4000" b="0" strike="noStrike" spc="-100">
                <a:solidFill>
                  <a:srgbClr val="535353"/>
                </a:solidFill>
                <a:latin typeface="Arial"/>
                <a:ea typeface="Arial"/>
              </a:rPr>
              <a:t> </a:t>
            </a:r>
            <a:endParaRPr lang="ru-RU" sz="4000" b="0" strike="noStrike" spc="-1">
              <a:latin typeface="Arial"/>
            </a:endParaRPr>
          </a:p>
          <a:p>
            <a:pPr>
              <a:lnSpc>
                <a:spcPct val="110000"/>
              </a:lnSpc>
              <a:tabLst>
                <a:tab pos="0" algn="l"/>
              </a:tabLst>
            </a:pPr>
            <a:r>
              <a:rPr lang="ru-RU" sz="3200" b="0" strike="noStrike" spc="-100">
                <a:solidFill>
                  <a:srgbClr val="535353"/>
                </a:solidFill>
                <a:latin typeface="Arial"/>
                <a:ea typeface="Arial"/>
              </a:rPr>
              <a:t>повышает уровень энергии  </a:t>
            </a:r>
            <a:endParaRPr lang="ru-RU" sz="3200" b="0" strike="noStrike" spc="-1">
              <a:latin typeface="Arial"/>
            </a:endParaRPr>
          </a:p>
          <a:p>
            <a:pPr>
              <a:lnSpc>
                <a:spcPct val="110000"/>
              </a:lnSpc>
              <a:tabLst>
                <a:tab pos="0" algn="l"/>
              </a:tabLst>
            </a:pPr>
            <a:r>
              <a:rPr lang="ru-RU" sz="3200" b="0" strike="noStrike" spc="-100">
                <a:solidFill>
                  <a:srgbClr val="535353"/>
                </a:solidFill>
                <a:latin typeface="Arial"/>
                <a:ea typeface="Arial"/>
              </a:rPr>
              <a:t>и помогает в процессе восстановления организма после упражнений. </a:t>
            </a:r>
            <a:endParaRPr lang="ru-RU" sz="3200" b="0" strike="noStrike" spc="-1">
              <a:latin typeface="Arial"/>
            </a:endParaRPr>
          </a:p>
        </p:txBody>
      </p:sp>
      <p:sp>
        <p:nvSpPr>
          <p:cNvPr id="274" name="Shape 136"/>
          <p:cNvSpPr/>
          <p:nvPr/>
        </p:nvSpPr>
        <p:spPr>
          <a:xfrm>
            <a:off x="8610840" y="8871840"/>
            <a:ext cx="637560" cy="120816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1</a:t>
            </a:r>
            <a:endParaRPr lang="ru-RU" sz="7000" b="0" strike="noStrike" spc="-1">
              <a:latin typeface="Arial"/>
            </a:endParaRPr>
          </a:p>
        </p:txBody>
      </p:sp>
      <p:sp>
        <p:nvSpPr>
          <p:cNvPr id="275" name="Shape 137"/>
          <p:cNvSpPr/>
          <p:nvPr/>
        </p:nvSpPr>
        <p:spPr>
          <a:xfrm>
            <a:off x="17243640" y="9020880"/>
            <a:ext cx="6045120" cy="34927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110000"/>
              </a:lnSpc>
              <a:tabLst>
                <a:tab pos="0" algn="l"/>
              </a:tabLst>
            </a:pPr>
            <a:r>
              <a:rPr lang="ru-RU" sz="4000" b="1" strike="noStrike" spc="-100">
                <a:solidFill>
                  <a:srgbClr val="C14A5F"/>
                </a:solidFill>
                <a:latin typeface="Arial"/>
                <a:ea typeface="Arial"/>
              </a:rPr>
              <a:t>Валин</a:t>
            </a:r>
            <a:r>
              <a:rPr lang="ru-RU" sz="4000" b="0" strike="noStrike" spc="-100">
                <a:solidFill>
                  <a:srgbClr val="535353"/>
                </a:solidFill>
                <a:latin typeface="Arial"/>
                <a:ea typeface="Arial"/>
              </a:rPr>
              <a:t> </a:t>
            </a:r>
            <a:endParaRPr lang="ru-RU" sz="4000" b="0" strike="noStrike" spc="-1">
              <a:latin typeface="Arial"/>
            </a:endParaRPr>
          </a:p>
          <a:p>
            <a:pPr>
              <a:lnSpc>
                <a:spcPct val="110000"/>
              </a:lnSpc>
              <a:tabLst>
                <a:tab pos="0" algn="l"/>
              </a:tabLst>
            </a:pPr>
            <a:r>
              <a:rPr lang="ru-RU" sz="3200" b="0" strike="noStrike" spc="-100">
                <a:solidFill>
                  <a:srgbClr val="535353"/>
                </a:solidFill>
                <a:latin typeface="Arial"/>
                <a:ea typeface="Arial"/>
              </a:rPr>
              <a:t>помогает восстанавливать мышечные ткани, регулировать уровень сахара в крови </a:t>
            </a:r>
            <a:endParaRPr lang="ru-RU" sz="3200" b="0" strike="noStrike" spc="-1">
              <a:latin typeface="Arial"/>
            </a:endParaRPr>
          </a:p>
          <a:p>
            <a:pPr>
              <a:lnSpc>
                <a:spcPct val="110000"/>
              </a:lnSpc>
              <a:tabLst>
                <a:tab pos="0" algn="l"/>
              </a:tabLst>
            </a:pPr>
            <a:r>
              <a:rPr lang="ru-RU" sz="3200" b="0" strike="noStrike" spc="-100">
                <a:solidFill>
                  <a:srgbClr val="535353"/>
                </a:solidFill>
                <a:latin typeface="Arial"/>
                <a:ea typeface="Arial"/>
              </a:rPr>
              <a:t>и способствует улучшению здоровья мышц.</a:t>
            </a:r>
            <a:endParaRPr lang="ru-RU" sz="3200" b="0" strike="noStrike" spc="-1">
              <a:latin typeface="Arial"/>
            </a:endParaRPr>
          </a:p>
        </p:txBody>
      </p:sp>
      <p:sp>
        <p:nvSpPr>
          <p:cNvPr id="276" name="Shape 136"/>
          <p:cNvSpPr/>
          <p:nvPr/>
        </p:nvSpPr>
        <p:spPr>
          <a:xfrm>
            <a:off x="16346880" y="8871840"/>
            <a:ext cx="637560" cy="120816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1</a:t>
            </a:r>
            <a:endParaRPr lang="ru-RU" sz="70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136"/>
          <p:cNvSpPr/>
          <p:nvPr/>
        </p:nvSpPr>
        <p:spPr>
          <a:xfrm>
            <a:off x="1417320" y="895680"/>
            <a:ext cx="21651840" cy="2274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Ситуации, в которых</a:t>
            </a:r>
            <a:br/>
            <a:r>
              <a:rPr lang="ru-RU" sz="7000" b="1" strike="noStrike" spc="-1">
                <a:solidFill>
                  <a:srgbClr val="FD9A50"/>
                </a:solidFill>
                <a:latin typeface="Arial"/>
                <a:ea typeface="Arial"/>
              </a:rPr>
              <a:t>Protivity Ultra</a:t>
            </a:r>
            <a:r>
              <a:rPr lang="ru-RU" sz="7000" b="1" strike="noStrike" spc="-1">
                <a:solidFill>
                  <a:srgbClr val="B6475B"/>
                </a:solidFill>
                <a:latin typeface="Arial"/>
                <a:ea typeface="Arial"/>
              </a:rPr>
              <a:t> </a:t>
            </a:r>
            <a:r>
              <a:rPr lang="ru-RU" sz="7000" b="1" strike="noStrike" spc="-1">
                <a:solidFill>
                  <a:srgbClr val="C14A5F"/>
                </a:solidFill>
                <a:latin typeface="Arial"/>
                <a:ea typeface="Arial"/>
              </a:rPr>
              <a:t>незаменим</a:t>
            </a:r>
            <a:endParaRPr lang="ru-RU" sz="7000" b="0" strike="noStrike" spc="-1">
              <a:latin typeface="Arial"/>
            </a:endParaRPr>
          </a:p>
        </p:txBody>
      </p:sp>
      <p:sp>
        <p:nvSpPr>
          <p:cNvPr id="278" name="Shape 137"/>
          <p:cNvSpPr/>
          <p:nvPr/>
        </p:nvSpPr>
        <p:spPr>
          <a:xfrm>
            <a:off x="1429560" y="6357960"/>
            <a:ext cx="5015880" cy="1672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Helvetica Neue"/>
                <a:ea typeface="Helvetica Neue"/>
              </a:rPr>
              <a:t>несбалансированное питание</a:t>
            </a:r>
            <a:endParaRPr lang="ru-RU" sz="3200" b="0" strike="noStrike" spc="-1">
              <a:latin typeface="Arial"/>
            </a:endParaRPr>
          </a:p>
        </p:txBody>
      </p:sp>
      <p:sp>
        <p:nvSpPr>
          <p:cNvPr id="279" name="Shape 137"/>
          <p:cNvSpPr/>
          <p:nvPr/>
        </p:nvSpPr>
        <p:spPr>
          <a:xfrm>
            <a:off x="18540720" y="6370560"/>
            <a:ext cx="2556360" cy="908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Helvetica Neue"/>
                <a:ea typeface="Helvetica Neue"/>
              </a:rPr>
              <a:t>диеты</a:t>
            </a:r>
            <a:endParaRPr lang="ru-RU" sz="3200" b="0" strike="noStrike" spc="-1">
              <a:latin typeface="Arial"/>
            </a:endParaRPr>
          </a:p>
        </p:txBody>
      </p:sp>
      <p:sp>
        <p:nvSpPr>
          <p:cNvPr id="280" name="Shape 137"/>
          <p:cNvSpPr/>
          <p:nvPr/>
        </p:nvSpPr>
        <p:spPr>
          <a:xfrm>
            <a:off x="13009680" y="6357960"/>
            <a:ext cx="3301560" cy="1295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8000"/>
              </a:lnSpc>
              <a:tabLst>
                <a:tab pos="0" algn="l"/>
              </a:tabLst>
            </a:pPr>
            <a:r>
              <a:rPr lang="ru-RU" sz="3200" b="0" strike="noStrike" spc="-100">
                <a:solidFill>
                  <a:srgbClr val="535353"/>
                </a:solidFill>
                <a:latin typeface="Helvetica Neue"/>
                <a:ea typeface="Helvetica Neue"/>
              </a:rPr>
              <a:t>нарушения</a:t>
            </a:r>
            <a:br/>
            <a:r>
              <a:rPr lang="ru-RU" sz="3200" b="0" strike="noStrike" spc="-100">
                <a:solidFill>
                  <a:srgbClr val="535353"/>
                </a:solidFill>
                <a:latin typeface="Helvetica Neue"/>
                <a:ea typeface="Helvetica Neue"/>
              </a:rPr>
              <a:t>пищеварения</a:t>
            </a:r>
            <a:endParaRPr lang="ru-RU" sz="3200" b="0" strike="noStrike" spc="-1">
              <a:latin typeface="Arial"/>
            </a:endParaRPr>
          </a:p>
        </p:txBody>
      </p:sp>
      <p:sp>
        <p:nvSpPr>
          <p:cNvPr id="281" name="Shape 137"/>
          <p:cNvSpPr/>
          <p:nvPr/>
        </p:nvSpPr>
        <p:spPr>
          <a:xfrm>
            <a:off x="7313040" y="6370560"/>
            <a:ext cx="4202280" cy="1295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8000"/>
              </a:lnSpc>
              <a:tabLst>
                <a:tab pos="0" algn="l"/>
              </a:tabLst>
            </a:pPr>
            <a:r>
              <a:rPr lang="ru-RU" sz="3200" b="0" strike="noStrike" spc="-100">
                <a:solidFill>
                  <a:srgbClr val="535353"/>
                </a:solidFill>
                <a:latin typeface="Helvetica Neue"/>
                <a:ea typeface="Helvetica Neue"/>
              </a:rPr>
              <a:t>непереносимость молочного белка</a:t>
            </a:r>
            <a:endParaRPr lang="ru-RU" sz="3200" b="0" strike="noStrike" spc="-1">
              <a:latin typeface="Arial"/>
            </a:endParaRPr>
          </a:p>
        </p:txBody>
      </p:sp>
      <p:sp>
        <p:nvSpPr>
          <p:cNvPr id="282" name="Shape 137"/>
          <p:cNvSpPr/>
          <p:nvPr/>
        </p:nvSpPr>
        <p:spPr>
          <a:xfrm>
            <a:off x="8086320" y="10481040"/>
            <a:ext cx="7537680" cy="13626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Helvetica Neue"/>
                <a:ea typeface="Helvetica Neue"/>
              </a:rPr>
              <a:t>повышенные физические</a:t>
            </a:r>
            <a:br/>
            <a:r>
              <a:rPr lang="ru-RU" sz="3200" b="0" strike="noStrike" spc="-100">
                <a:solidFill>
                  <a:srgbClr val="535353"/>
                </a:solidFill>
                <a:latin typeface="Helvetica Neue"/>
                <a:ea typeface="Helvetica Neue"/>
              </a:rPr>
              <a:t>и интеллектуальные нагрузки</a:t>
            </a:r>
            <a:endParaRPr lang="ru-RU" sz="3200" b="0" strike="noStrike" spc="-1">
              <a:latin typeface="Arial"/>
            </a:endParaRPr>
          </a:p>
        </p:txBody>
      </p:sp>
      <p:sp>
        <p:nvSpPr>
          <p:cNvPr id="283" name="Shape 137"/>
          <p:cNvSpPr/>
          <p:nvPr/>
        </p:nvSpPr>
        <p:spPr>
          <a:xfrm>
            <a:off x="1290240" y="10502280"/>
            <a:ext cx="5294160" cy="138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100" b="0" strike="noStrike" spc="-100">
                <a:solidFill>
                  <a:srgbClr val="535353"/>
                </a:solidFill>
                <a:latin typeface="Helvetica Neue"/>
                <a:ea typeface="Helvetica Neue"/>
              </a:rPr>
              <a:t> ослабленный иммунитет</a:t>
            </a:r>
            <a:endParaRPr lang="ru-RU" sz="3100" b="0" strike="noStrike" spc="-1">
              <a:latin typeface="Arial"/>
            </a:endParaRPr>
          </a:p>
          <a:p>
            <a:pPr algn="ctr">
              <a:lnSpc>
                <a:spcPct val="120000"/>
              </a:lnSpc>
              <a:tabLst>
                <a:tab pos="0" algn="l"/>
              </a:tabLst>
            </a:pPr>
            <a:r>
              <a:rPr lang="ru-RU" sz="3100" b="0" strike="noStrike" spc="-100">
                <a:solidFill>
                  <a:srgbClr val="535353"/>
                </a:solidFill>
                <a:latin typeface="Helvetica Neue"/>
                <a:ea typeface="Helvetica Neue"/>
              </a:rPr>
              <a:t>и упадок сил </a:t>
            </a:r>
            <a:endParaRPr lang="ru-RU" sz="3100" b="0" strike="noStrike" spc="-1">
              <a:latin typeface="Arial"/>
            </a:endParaRPr>
          </a:p>
        </p:txBody>
      </p:sp>
      <p:sp>
        <p:nvSpPr>
          <p:cNvPr id="284" name="Shape 137"/>
          <p:cNvSpPr/>
          <p:nvPr/>
        </p:nvSpPr>
        <p:spPr>
          <a:xfrm>
            <a:off x="17370360" y="10489680"/>
            <a:ext cx="4896720" cy="13507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000" b="0" strike="noStrike" spc="-100">
                <a:solidFill>
                  <a:srgbClr val="535353"/>
                </a:solidFill>
                <a:latin typeface="Helvetica Neue"/>
                <a:ea typeface="Helvetica Neue"/>
              </a:rPr>
              <a:t>восстановление после травм и операций</a:t>
            </a:r>
            <a:endParaRPr lang="ru-RU" sz="3000" b="0" strike="noStrike" spc="-1">
              <a:latin typeface="Arial"/>
            </a:endParaRPr>
          </a:p>
        </p:txBody>
      </p:sp>
      <p:pic>
        <p:nvPicPr>
          <p:cNvPr id="285" name="apple 1.png" descr="apple 1.png"/>
          <p:cNvPicPr/>
          <p:nvPr/>
        </p:nvPicPr>
        <p:blipFill>
          <a:blip r:embed="rId2"/>
          <a:stretch/>
        </p:blipFill>
        <p:spPr>
          <a:xfrm>
            <a:off x="19080720" y="4553640"/>
            <a:ext cx="1476360" cy="1476360"/>
          </a:xfrm>
          <a:prstGeom prst="rect">
            <a:avLst/>
          </a:prstGeom>
          <a:ln w="12700">
            <a:noFill/>
          </a:ln>
        </p:spPr>
      </p:pic>
      <p:pic>
        <p:nvPicPr>
          <p:cNvPr id="286" name="Group.png" descr="Group.png"/>
          <p:cNvPicPr/>
          <p:nvPr/>
        </p:nvPicPr>
        <p:blipFill>
          <a:blip r:embed="rId3"/>
          <a:stretch/>
        </p:blipFill>
        <p:spPr>
          <a:xfrm>
            <a:off x="14093280" y="4515120"/>
            <a:ext cx="1134360" cy="1476360"/>
          </a:xfrm>
          <a:prstGeom prst="rect">
            <a:avLst/>
          </a:prstGeom>
          <a:ln w="12700">
            <a:noFill/>
          </a:ln>
        </p:spPr>
      </p:pic>
      <p:pic>
        <p:nvPicPr>
          <p:cNvPr id="287" name="Group-1.png" descr="Group-1.png"/>
          <p:cNvPicPr/>
          <p:nvPr/>
        </p:nvPicPr>
        <p:blipFill>
          <a:blip r:embed="rId4"/>
          <a:stretch/>
        </p:blipFill>
        <p:spPr>
          <a:xfrm>
            <a:off x="11116800" y="8651520"/>
            <a:ext cx="1594800" cy="1594800"/>
          </a:xfrm>
          <a:prstGeom prst="rect">
            <a:avLst/>
          </a:prstGeom>
          <a:ln w="12700">
            <a:noFill/>
          </a:ln>
        </p:spPr>
      </p:pic>
      <p:pic>
        <p:nvPicPr>
          <p:cNvPr id="288" name="milk-2 1.png" descr="milk-2 1.png"/>
          <p:cNvPicPr/>
          <p:nvPr/>
        </p:nvPicPr>
        <p:blipFill>
          <a:blip r:embed="rId5"/>
          <a:stretch/>
        </p:blipFill>
        <p:spPr>
          <a:xfrm>
            <a:off x="8616600" y="4405320"/>
            <a:ext cx="1594800" cy="1594800"/>
          </a:xfrm>
          <a:prstGeom prst="rect">
            <a:avLst/>
          </a:prstGeom>
          <a:ln w="12700">
            <a:noFill/>
          </a:ln>
        </p:spPr>
      </p:pic>
      <p:pic>
        <p:nvPicPr>
          <p:cNvPr id="289" name="pyramid 1.png" descr="pyramid 1.png"/>
          <p:cNvPicPr/>
          <p:nvPr/>
        </p:nvPicPr>
        <p:blipFill>
          <a:blip r:embed="rId6"/>
          <a:stretch/>
        </p:blipFill>
        <p:spPr>
          <a:xfrm>
            <a:off x="3140280" y="4430520"/>
            <a:ext cx="1594800" cy="1594800"/>
          </a:xfrm>
          <a:prstGeom prst="rect">
            <a:avLst/>
          </a:prstGeom>
          <a:ln w="12700">
            <a:noFill/>
          </a:ln>
        </p:spPr>
      </p:pic>
      <p:pic>
        <p:nvPicPr>
          <p:cNvPr id="290" name="Group.png" descr="Group.png"/>
          <p:cNvPicPr/>
          <p:nvPr/>
        </p:nvPicPr>
        <p:blipFill>
          <a:blip r:embed="rId7"/>
          <a:stretch/>
        </p:blipFill>
        <p:spPr>
          <a:xfrm>
            <a:off x="3244680" y="8467200"/>
            <a:ext cx="1385280" cy="1597680"/>
          </a:xfrm>
          <a:prstGeom prst="rect">
            <a:avLst/>
          </a:prstGeom>
          <a:ln w="12700">
            <a:noFill/>
          </a:ln>
        </p:spPr>
      </p:pic>
      <p:pic>
        <p:nvPicPr>
          <p:cNvPr id="291" name="band-aid 1.png" descr="band-aid 1.png"/>
          <p:cNvPicPr/>
          <p:nvPr/>
        </p:nvPicPr>
        <p:blipFill>
          <a:blip r:embed="rId8"/>
          <a:stretch/>
        </p:blipFill>
        <p:spPr>
          <a:xfrm>
            <a:off x="19080720" y="8591400"/>
            <a:ext cx="1476360" cy="1476360"/>
          </a:xfrm>
          <a:prstGeom prst="rect">
            <a:avLst/>
          </a:prstGeom>
          <a:ln w="1270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ff.png" descr="ff.png"/>
          <p:cNvPicPr/>
          <p:nvPr/>
        </p:nvPicPr>
        <p:blipFill>
          <a:blip r:embed="rId2"/>
          <a:stretch/>
        </p:blipFill>
        <p:spPr>
          <a:xfrm>
            <a:off x="-1532520" y="-546840"/>
            <a:ext cx="26330400" cy="14808600"/>
          </a:xfrm>
          <a:prstGeom prst="rect">
            <a:avLst/>
          </a:prstGeom>
          <a:ln w="12700">
            <a:noFill/>
          </a:ln>
        </p:spPr>
      </p:pic>
      <p:sp>
        <p:nvSpPr>
          <p:cNvPr id="293" name="PROTIVITY…"/>
          <p:cNvSpPr/>
          <p:nvPr/>
        </p:nvSpPr>
        <p:spPr>
          <a:xfrm>
            <a:off x="1378800" y="3981240"/>
            <a:ext cx="11507040" cy="38005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nSpc>
                <a:spcPct val="80000"/>
              </a:lnSpc>
              <a:tabLst>
                <a:tab pos="0" algn="l"/>
              </a:tabLst>
            </a:pPr>
            <a:r>
              <a:rPr lang="ru-RU" sz="15000" b="1" strike="noStrike" cap="all" spc="-1">
                <a:solidFill>
                  <a:srgbClr val="FFFFFF"/>
                </a:solidFill>
                <a:latin typeface="Arial"/>
                <a:ea typeface="Arial"/>
              </a:rPr>
              <a:t>PROTIVITY</a:t>
            </a:r>
            <a:br/>
            <a:r>
              <a:rPr lang="ru-RU" sz="15000" b="1" strike="noStrike" cap="all" spc="-1">
                <a:solidFill>
                  <a:srgbClr val="FFFFFF"/>
                </a:solidFill>
                <a:latin typeface="Arial"/>
                <a:ea typeface="Arial"/>
              </a:rPr>
              <a:t>ULTRA</a:t>
            </a:r>
            <a:endParaRPr lang="ru-RU" sz="15000" b="0" strike="noStrike" spc="-1">
              <a:latin typeface="Arial"/>
            </a:endParaRPr>
          </a:p>
        </p:txBody>
      </p:sp>
      <p:sp>
        <p:nvSpPr>
          <p:cNvPr id="294" name="улучшенная формула"/>
          <p:cNvSpPr/>
          <p:nvPr/>
        </p:nvSpPr>
        <p:spPr>
          <a:xfrm>
            <a:off x="1473840" y="8213400"/>
            <a:ext cx="16608600" cy="10562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6000" b="0" strike="noStrike" spc="-1">
                <a:solidFill>
                  <a:srgbClr val="FFFFFF"/>
                </a:solidFill>
                <a:latin typeface="Arial"/>
                <a:ea typeface="Arial"/>
              </a:rPr>
              <a:t>улучшенная формула </a:t>
            </a:r>
            <a:endParaRPr lang="ru-RU" sz="60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Овал"/>
          <p:cNvSpPr/>
          <p:nvPr/>
        </p:nvSpPr>
        <p:spPr>
          <a:xfrm>
            <a:off x="954720" y="2717280"/>
            <a:ext cx="2906640" cy="2854440"/>
          </a:xfrm>
          <a:prstGeom prst="ellipse">
            <a:avLst/>
          </a:prstGeom>
          <a:solidFill>
            <a:srgbClr val="DDDDDD"/>
          </a:solidFill>
          <a:ln w="12700">
            <a:noFill/>
          </a:ln>
        </p:spPr>
        <p:style>
          <a:lnRef idx="0">
            <a:scrgbClr r="0" g="0" b="0"/>
          </a:lnRef>
          <a:fillRef idx="0">
            <a:scrgbClr r="0" g="0" b="0"/>
          </a:fillRef>
          <a:effectRef idx="0">
            <a:scrgbClr r="0" g="0" b="0"/>
          </a:effectRef>
          <a:fontRef idx="minor"/>
        </p:style>
      </p:sp>
      <p:sp>
        <p:nvSpPr>
          <p:cNvPr id="296" name="Овал"/>
          <p:cNvSpPr/>
          <p:nvPr/>
        </p:nvSpPr>
        <p:spPr>
          <a:xfrm>
            <a:off x="8832960" y="2717280"/>
            <a:ext cx="2906640" cy="2854440"/>
          </a:xfrm>
          <a:prstGeom prst="ellipse">
            <a:avLst/>
          </a:prstGeom>
          <a:solidFill>
            <a:srgbClr val="C04A60"/>
          </a:solidFill>
          <a:ln w="12700">
            <a:noFill/>
          </a:ln>
        </p:spPr>
        <p:style>
          <a:lnRef idx="0">
            <a:scrgbClr r="0" g="0" b="0"/>
          </a:lnRef>
          <a:fillRef idx="0">
            <a:scrgbClr r="0" g="0" b="0"/>
          </a:fillRef>
          <a:effectRef idx="0">
            <a:scrgbClr r="0" g="0" b="0"/>
          </a:effectRef>
          <a:fontRef idx="minor"/>
        </p:style>
      </p:sp>
      <p:pic>
        <p:nvPicPr>
          <p:cNvPr id="297" name="Protivity_300cc_65x130.png" descr="Protivity_300cc_65x130.png"/>
          <p:cNvPicPr/>
          <p:nvPr/>
        </p:nvPicPr>
        <p:blipFill>
          <a:blip r:embed="rId3"/>
          <a:stretch/>
        </p:blipFill>
        <p:spPr>
          <a:xfrm>
            <a:off x="1195920" y="2000880"/>
            <a:ext cx="2423880" cy="4083840"/>
          </a:xfrm>
          <a:prstGeom prst="rect">
            <a:avLst/>
          </a:prstGeom>
          <a:ln w="12700">
            <a:noFill/>
          </a:ln>
        </p:spPr>
      </p:pic>
      <p:sp>
        <p:nvSpPr>
          <p:cNvPr id="298" name="Shape 136_1"/>
          <p:cNvSpPr/>
          <p:nvPr/>
        </p:nvSpPr>
        <p:spPr>
          <a:xfrm>
            <a:off x="1424520" y="734760"/>
            <a:ext cx="21651840" cy="120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95E"/>
                </a:solidFill>
                <a:latin typeface="Arial"/>
                <a:ea typeface="Arial"/>
              </a:rPr>
              <a:t>Что изменилось?</a:t>
            </a:r>
            <a:endParaRPr lang="ru-RU" sz="7000" b="0" strike="noStrike" spc="-1">
              <a:latin typeface="Arial"/>
            </a:endParaRPr>
          </a:p>
        </p:txBody>
      </p:sp>
      <p:pic>
        <p:nvPicPr>
          <p:cNvPr id="299" name="pasted-image.pdf_1" descr="pasted-image.pdf_1"/>
          <p:cNvPicPr/>
          <p:nvPr/>
        </p:nvPicPr>
        <p:blipFill>
          <a:blip r:embed="rId4"/>
          <a:stretch/>
        </p:blipFill>
        <p:spPr>
          <a:xfrm>
            <a:off x="1537560" y="12793680"/>
            <a:ext cx="1775160" cy="312480"/>
          </a:xfrm>
          <a:prstGeom prst="rect">
            <a:avLst/>
          </a:prstGeom>
          <a:ln w="12700">
            <a:noFill/>
          </a:ln>
        </p:spPr>
      </p:pic>
      <p:sp>
        <p:nvSpPr>
          <p:cNvPr id="300" name="Shape 137_6"/>
          <p:cNvSpPr/>
          <p:nvPr/>
        </p:nvSpPr>
        <p:spPr>
          <a:xfrm>
            <a:off x="4356720" y="3765600"/>
            <a:ext cx="3025800" cy="75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fontScale="88000"/>
          </a:bodyPr>
          <a:lstStyle/>
          <a:p>
            <a:pPr>
              <a:lnSpc>
                <a:spcPct val="100000"/>
              </a:lnSpc>
              <a:tabLst>
                <a:tab pos="0" algn="l"/>
              </a:tabLst>
            </a:pPr>
            <a:r>
              <a:rPr lang="ru-RU" sz="3700" b="1" strike="noStrike" spc="-202">
                <a:solidFill>
                  <a:srgbClr val="2D2D2E"/>
                </a:solidFill>
                <a:latin typeface="Helvetica Neue"/>
                <a:ea typeface="Helvetica Neue"/>
              </a:rPr>
              <a:t>Protivity </a:t>
            </a:r>
            <a:endParaRPr lang="ru-RU" sz="3700" b="0" strike="noStrike" spc="-1">
              <a:latin typeface="Arial"/>
            </a:endParaRPr>
          </a:p>
        </p:txBody>
      </p:sp>
      <p:sp>
        <p:nvSpPr>
          <p:cNvPr id="301" name="Shape 137_7"/>
          <p:cNvSpPr/>
          <p:nvPr/>
        </p:nvSpPr>
        <p:spPr>
          <a:xfrm>
            <a:off x="12206160" y="3765600"/>
            <a:ext cx="3714480" cy="75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fontScale="88000"/>
          </a:bodyPr>
          <a:lstStyle/>
          <a:p>
            <a:pPr>
              <a:lnSpc>
                <a:spcPct val="100000"/>
              </a:lnSpc>
              <a:tabLst>
                <a:tab pos="0" algn="l"/>
              </a:tabLst>
            </a:pPr>
            <a:r>
              <a:rPr lang="ru-RU" sz="3700" b="1" strike="noStrike" spc="-202">
                <a:solidFill>
                  <a:srgbClr val="2D2D2E"/>
                </a:solidFill>
                <a:latin typeface="Helvetica Neue"/>
                <a:ea typeface="Helvetica Neue"/>
              </a:rPr>
              <a:t>Protivity Ultra  </a:t>
            </a:r>
            <a:endParaRPr lang="ru-RU" sz="3700" b="0" strike="noStrike" spc="-1">
              <a:latin typeface="Arial"/>
            </a:endParaRPr>
          </a:p>
        </p:txBody>
      </p:sp>
      <p:sp>
        <p:nvSpPr>
          <p:cNvPr id="302" name="Shape 137_8"/>
          <p:cNvSpPr/>
          <p:nvPr/>
        </p:nvSpPr>
        <p:spPr>
          <a:xfrm>
            <a:off x="1512720" y="6182280"/>
            <a:ext cx="7986960" cy="49507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10000"/>
              </a:lnSpc>
              <a:spcBef>
                <a:spcPts val="2401"/>
              </a:spcBef>
              <a:tabLst>
                <a:tab pos="0" algn="l"/>
              </a:tabLst>
            </a:pPr>
            <a:r>
              <a:rPr lang="ru-RU" sz="3200" b="1" strike="noStrike" dirty="0" err="1">
                <a:solidFill>
                  <a:srgbClr val="B6475B"/>
                </a:solidFill>
                <a:latin typeface="Arial"/>
                <a:ea typeface="Arial"/>
              </a:rPr>
              <a:t>L</a:t>
            </a:r>
            <a:r>
              <a:rPr lang="ru-RU" sz="3200" b="1" strike="noStrike" dirty="0">
                <a:solidFill>
                  <a:srgbClr val="B6475B"/>
                </a:solidFill>
                <a:latin typeface="Arial"/>
                <a:ea typeface="Arial"/>
              </a:rPr>
              <a:t>-метионин (удален)</a:t>
            </a:r>
            <a:br>
              <a:rPr dirty="0"/>
            </a:br>
            <a:r>
              <a:rPr lang="ru-RU" sz="3200" b="0" strike="noStrike" dirty="0">
                <a:solidFill>
                  <a:srgbClr val="2D2D2E"/>
                </a:solidFill>
                <a:latin typeface="Arial"/>
                <a:ea typeface="Arial"/>
              </a:rPr>
              <a:t>повышает уровень </a:t>
            </a:r>
            <a:r>
              <a:rPr lang="ru-RU" sz="3200" b="0" strike="noStrike" dirty="0" err="1">
                <a:solidFill>
                  <a:srgbClr val="2D2D2E"/>
                </a:solidFill>
                <a:latin typeface="Arial"/>
                <a:ea typeface="Arial"/>
              </a:rPr>
              <a:t>гомоцистеина</a:t>
            </a:r>
            <a:r>
              <a:rPr lang="ru-RU" sz="3200" b="0" strike="noStrike" dirty="0">
                <a:solidFill>
                  <a:srgbClr val="2D2D2E"/>
                </a:solidFill>
                <a:latin typeface="Arial"/>
                <a:ea typeface="Arial"/>
              </a:rPr>
              <a:t>.</a:t>
            </a:r>
            <a:endParaRPr lang="ru-RU" sz="3200" b="0" strike="noStrike" dirty="0">
              <a:latin typeface="Arial"/>
            </a:endParaRPr>
          </a:p>
          <a:p>
            <a:pPr>
              <a:lnSpc>
                <a:spcPct val="110000"/>
              </a:lnSpc>
              <a:spcBef>
                <a:spcPts val="2401"/>
              </a:spcBef>
              <a:tabLst>
                <a:tab pos="0" algn="l"/>
              </a:tabLst>
            </a:pPr>
            <a:r>
              <a:rPr lang="ru-RU" sz="3200" b="1" strike="noStrike" dirty="0">
                <a:solidFill>
                  <a:srgbClr val="B6475B"/>
                </a:solidFill>
                <a:latin typeface="Arial"/>
                <a:ea typeface="Arial"/>
              </a:rPr>
              <a:t>L-5-гидрокситриптофан (удален)</a:t>
            </a:r>
            <a:r>
              <a:rPr lang="ru-RU" sz="3200" b="1" strike="noStrike" dirty="0">
                <a:solidFill>
                  <a:srgbClr val="2D2D2E"/>
                </a:solidFill>
                <a:latin typeface="Arial"/>
                <a:ea typeface="Arial"/>
              </a:rPr>
              <a:t> </a:t>
            </a:r>
            <a:r>
              <a:rPr lang="ru-RU" sz="3200" b="0" strike="noStrike" dirty="0">
                <a:solidFill>
                  <a:srgbClr val="2D2D2E"/>
                </a:solidFill>
                <a:latin typeface="Arial"/>
                <a:ea typeface="Arial"/>
              </a:rPr>
              <a:t>запрещен в странах Евросоюза</a:t>
            </a:r>
            <a:br>
              <a:rPr dirty="0"/>
            </a:br>
            <a:r>
              <a:rPr lang="ru-RU" sz="3200" b="0" strike="noStrike" dirty="0">
                <a:solidFill>
                  <a:srgbClr val="2D2D2E"/>
                </a:solidFill>
                <a:latin typeface="Arial"/>
                <a:ea typeface="Arial"/>
              </a:rPr>
              <a:t>в диетических добавках.</a:t>
            </a:r>
            <a:endParaRPr lang="ru-RU" sz="3200" b="0" strike="noStrike" dirty="0">
              <a:latin typeface="Arial"/>
            </a:endParaRPr>
          </a:p>
        </p:txBody>
      </p:sp>
      <p:sp>
        <p:nvSpPr>
          <p:cNvPr id="303" name="Shape 137_9"/>
          <p:cNvSpPr/>
          <p:nvPr/>
        </p:nvSpPr>
        <p:spPr>
          <a:xfrm>
            <a:off x="9363240" y="6184080"/>
            <a:ext cx="14563560" cy="7604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10000"/>
              </a:lnSpc>
              <a:spcBef>
                <a:spcPts val="2401"/>
              </a:spcBef>
              <a:tabLst>
                <a:tab pos="0" algn="l"/>
              </a:tabLst>
            </a:pPr>
            <a:r>
              <a:rPr lang="ru-RU" sz="3200" b="1" strike="noStrike" dirty="0">
                <a:solidFill>
                  <a:srgbClr val="B6475B"/>
                </a:solidFill>
                <a:latin typeface="Arial"/>
                <a:ea typeface="Arial"/>
              </a:rPr>
              <a:t>L-цитруллин (добавлен)</a:t>
            </a:r>
            <a:r>
              <a:rPr lang="ru-RU" sz="3200" b="1" strike="noStrike" dirty="0">
                <a:solidFill>
                  <a:srgbClr val="2D2D2E"/>
                </a:solidFill>
                <a:latin typeface="Arial"/>
                <a:ea typeface="Arial"/>
              </a:rPr>
              <a:t> </a:t>
            </a:r>
            <a:r>
              <a:rPr lang="ru-RU" sz="3200" b="0" strike="noStrike" dirty="0">
                <a:solidFill>
                  <a:srgbClr val="2D2D2E"/>
                </a:solidFill>
                <a:latin typeface="Arial"/>
                <a:ea typeface="Arial"/>
              </a:rPr>
              <a:t>— предшественник аргинина в организме, ускоряет восстановление мышц, так как способствует  выведению молочной кислоты и аммиака, участвует в синтезе АТФ, улучшает кровообращение, обеспечивая мышцы кислородом и питательными веществами, уменьшает тревожность  и депрессию.</a:t>
            </a:r>
            <a:endParaRPr lang="ru-RU" sz="3200" b="0" strike="noStrike" dirty="0">
              <a:latin typeface="Arial"/>
            </a:endParaRPr>
          </a:p>
          <a:p>
            <a:pPr>
              <a:lnSpc>
                <a:spcPct val="110000"/>
              </a:lnSpc>
              <a:spcBef>
                <a:spcPts val="2401"/>
              </a:spcBef>
              <a:tabLst>
                <a:tab pos="0" algn="l"/>
              </a:tabLst>
            </a:pPr>
            <a:r>
              <a:rPr lang="ru-RU" sz="3200" b="1" strike="noStrike" dirty="0">
                <a:solidFill>
                  <a:srgbClr val="B6475B"/>
                </a:solidFill>
                <a:latin typeface="Arial"/>
                <a:ea typeface="Arial"/>
              </a:rPr>
              <a:t>L-цистеин (добавлен)</a:t>
            </a:r>
            <a:r>
              <a:rPr lang="ru-RU" sz="3200" b="1" strike="noStrike" dirty="0">
                <a:solidFill>
                  <a:srgbClr val="E8945D"/>
                </a:solidFill>
                <a:latin typeface="Arial"/>
                <a:ea typeface="Arial"/>
              </a:rPr>
              <a:t> </a:t>
            </a:r>
            <a:r>
              <a:rPr lang="ru-RU" sz="3200" b="0" strike="noStrike" dirty="0">
                <a:solidFill>
                  <a:srgbClr val="2D2D2E"/>
                </a:solidFill>
                <a:latin typeface="Arial"/>
                <a:ea typeface="Arial"/>
              </a:rPr>
              <a:t>— участвует в синтезе глутатиона и таурина, </a:t>
            </a:r>
            <a:endParaRPr lang="ru-RU" sz="3200" b="0" strike="noStrike" dirty="0">
              <a:latin typeface="Arial"/>
            </a:endParaRPr>
          </a:p>
          <a:p>
            <a:pPr>
              <a:lnSpc>
                <a:spcPct val="110000"/>
              </a:lnSpc>
              <a:tabLst>
                <a:tab pos="0" algn="l"/>
              </a:tabLst>
            </a:pPr>
            <a:r>
              <a:rPr lang="ru-RU" sz="3200" b="0" strike="noStrike" dirty="0">
                <a:solidFill>
                  <a:srgbClr val="2D2D2E"/>
                </a:solidFill>
                <a:latin typeface="Arial"/>
                <a:ea typeface="Arial"/>
              </a:rPr>
              <a:t>Т-лимфоцитов. Является компонентом инсулина, кератина — основного белка кожи, волос и ногтей. Способствует выведению из организма различных токсинов (метаболитов алкоголя, лек. препаратов, радиации). Повышает выносливость при физических нагрузках.</a:t>
            </a:r>
            <a:endParaRPr lang="ru-RU" sz="3200" b="0" strike="noStrike" dirty="0">
              <a:latin typeface="Arial"/>
            </a:endParaRPr>
          </a:p>
        </p:txBody>
      </p:sp>
      <p:pic>
        <p:nvPicPr>
          <p:cNvPr id="304" name="Protivity-Ultra_1" descr="Protivity-Ultra_1"/>
          <p:cNvPicPr/>
          <p:nvPr/>
        </p:nvPicPr>
        <p:blipFill>
          <a:blip r:embed="rId5"/>
          <a:srcRect l="22576" t="8232" r="22576" b="8232"/>
          <a:stretch/>
        </p:blipFill>
        <p:spPr>
          <a:xfrm>
            <a:off x="9113040" y="2256120"/>
            <a:ext cx="2346120" cy="3573360"/>
          </a:xfrm>
          <a:prstGeom prst="rect">
            <a:avLst/>
          </a:prstGeom>
          <a:ln w="12700">
            <a:noFill/>
          </a:ln>
        </p:spPr>
      </p:pic>
      <p:sp>
        <p:nvSpPr>
          <p:cNvPr id="305" name="Прямоугольник"/>
          <p:cNvSpPr/>
          <p:nvPr/>
        </p:nvSpPr>
        <p:spPr>
          <a:xfrm>
            <a:off x="-145440" y="10153800"/>
            <a:ext cx="8276760" cy="1865880"/>
          </a:xfrm>
          <a:prstGeom prst="rect">
            <a:avLst/>
          </a:prstGeom>
          <a:solidFill>
            <a:srgbClr val="C1495E"/>
          </a:solidFill>
          <a:ln w="12700">
            <a:noFill/>
          </a:ln>
        </p:spPr>
        <p:style>
          <a:lnRef idx="0">
            <a:scrgbClr r="0" g="0" b="0"/>
          </a:lnRef>
          <a:fillRef idx="0">
            <a:scrgbClr r="0" g="0" b="0"/>
          </a:fillRef>
          <a:effectRef idx="0">
            <a:scrgbClr r="0" g="0" b="0"/>
          </a:effectRef>
          <a:fontRef idx="minor"/>
        </p:style>
      </p:sp>
      <p:sp>
        <p:nvSpPr>
          <p:cNvPr id="306" name="Shape 137_5"/>
          <p:cNvSpPr/>
          <p:nvPr/>
        </p:nvSpPr>
        <p:spPr>
          <a:xfrm>
            <a:off x="1504800" y="10486440"/>
            <a:ext cx="7250400" cy="12769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08000"/>
              </a:lnSpc>
              <a:tabLst>
                <a:tab pos="0" algn="l"/>
              </a:tabLst>
            </a:pPr>
            <a:r>
              <a:rPr lang="ru-RU" sz="3200" b="0" strike="noStrike" spc="-100">
                <a:solidFill>
                  <a:srgbClr val="F8F8F8"/>
                </a:solidFill>
                <a:latin typeface="Helvetica Neue Medium"/>
                <a:ea typeface="Helvetica Neue Medium"/>
              </a:rPr>
              <a:t>Состав аминокислот стал</a:t>
            </a:r>
            <a:endParaRPr lang="ru-RU" sz="3200" b="0" strike="noStrike" spc="-1">
              <a:latin typeface="Arial"/>
            </a:endParaRPr>
          </a:p>
          <a:p>
            <a:pPr>
              <a:lnSpc>
                <a:spcPct val="108000"/>
              </a:lnSpc>
              <a:tabLst>
                <a:tab pos="0" algn="l"/>
              </a:tabLst>
            </a:pPr>
            <a:r>
              <a:rPr lang="ru-RU" sz="3200" b="0" strike="noStrike" spc="-100">
                <a:solidFill>
                  <a:srgbClr val="F8F8F8"/>
                </a:solidFill>
                <a:latin typeface="Helvetica Neue Medium"/>
                <a:ea typeface="Helvetica Neue Medium"/>
              </a:rPr>
              <a:t>идеально сбалансированным</a:t>
            </a:r>
            <a:endParaRPr lang="ru-RU" sz="32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BAC3"/>
        </a:solidFill>
        <a:effectLst/>
      </p:bgPr>
    </p:bg>
    <p:spTree>
      <p:nvGrpSpPr>
        <p:cNvPr id="1" name=""/>
        <p:cNvGrpSpPr/>
        <p:nvPr/>
      </p:nvGrpSpPr>
      <p:grpSpPr>
        <a:xfrm>
          <a:off x="0" y="0"/>
          <a:ext cx="0" cy="0"/>
          <a:chOff x="0" y="0"/>
          <a:chExt cx="0" cy="0"/>
        </a:xfrm>
      </p:grpSpPr>
      <p:sp>
        <p:nvSpPr>
          <p:cNvPr id="307" name="CustomShape 6"/>
          <p:cNvSpPr/>
          <p:nvPr/>
        </p:nvSpPr>
        <p:spPr>
          <a:xfrm>
            <a:off x="-16560" y="-260640"/>
            <a:ext cx="25940520" cy="14236200"/>
          </a:xfrm>
          <a:prstGeom prst="rect">
            <a:avLst/>
          </a:prstGeom>
          <a:solidFill>
            <a:srgbClr val="EABFC8"/>
          </a:solidFill>
          <a:ln w="12700">
            <a:noFill/>
          </a:ln>
        </p:spPr>
        <p:style>
          <a:lnRef idx="0">
            <a:scrgbClr r="0" g="0" b="0"/>
          </a:lnRef>
          <a:fillRef idx="0">
            <a:scrgbClr r="0" g="0" b="0"/>
          </a:fillRef>
          <a:effectRef idx="0">
            <a:scrgbClr r="0" g="0" b="0"/>
          </a:effectRef>
          <a:fontRef idx="minor"/>
        </p:style>
      </p:sp>
      <p:sp>
        <p:nvSpPr>
          <p:cNvPr id="308" name="Shape 136"/>
          <p:cNvSpPr/>
          <p:nvPr/>
        </p:nvSpPr>
        <p:spPr>
          <a:xfrm>
            <a:off x="1424160" y="683640"/>
            <a:ext cx="21651840" cy="1360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8000" b="1" strike="noStrike" spc="-1">
                <a:solidFill>
                  <a:srgbClr val="FFFFFF"/>
                </a:solidFill>
                <a:latin typeface="Arial"/>
                <a:ea typeface="Arial"/>
              </a:rPr>
              <a:t>Protivity Ultra</a:t>
            </a:r>
            <a:endParaRPr lang="ru-RU" sz="8000" b="0" strike="noStrike" spc="-1">
              <a:latin typeface="Arial"/>
            </a:endParaRPr>
          </a:p>
        </p:txBody>
      </p:sp>
      <p:pic>
        <p:nvPicPr>
          <p:cNvPr id="309" name="pasted-image.pdf" descr="pasted-image.pdf"/>
          <p:cNvPicPr/>
          <p:nvPr/>
        </p:nvPicPr>
        <p:blipFill>
          <a:blip r:embed="rId2"/>
          <a:stretch/>
        </p:blipFill>
        <p:spPr>
          <a:xfrm>
            <a:off x="1537560" y="12793680"/>
            <a:ext cx="1775160" cy="312480"/>
          </a:xfrm>
          <a:prstGeom prst="rect">
            <a:avLst/>
          </a:prstGeom>
          <a:ln w="12700">
            <a:noFill/>
          </a:ln>
        </p:spPr>
      </p:pic>
      <p:sp>
        <p:nvSpPr>
          <p:cNvPr id="310" name="Shape 137"/>
          <p:cNvSpPr/>
          <p:nvPr/>
        </p:nvSpPr>
        <p:spPr>
          <a:xfrm>
            <a:off x="3170160" y="3335040"/>
            <a:ext cx="10141560" cy="83678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9300"/>
              </a:spcBef>
              <a:tabLst>
                <a:tab pos="0" algn="l"/>
              </a:tabLst>
            </a:pPr>
            <a:r>
              <a:rPr lang="ru-RU" sz="4000" b="0" strike="noStrike" spc="-100">
                <a:solidFill>
                  <a:srgbClr val="2D2D2E"/>
                </a:solidFill>
                <a:latin typeface="Arial"/>
                <a:ea typeface="Arial"/>
              </a:rPr>
              <a:t>11 аминокислот</a:t>
            </a:r>
            <a:endParaRPr lang="ru-RU" sz="4000" b="0" strike="noStrike" spc="-1">
              <a:latin typeface="Arial"/>
            </a:endParaRPr>
          </a:p>
          <a:p>
            <a:pPr>
              <a:lnSpc>
                <a:spcPct val="100000"/>
              </a:lnSpc>
              <a:spcBef>
                <a:spcPts val="9300"/>
              </a:spcBef>
              <a:tabLst>
                <a:tab pos="0" algn="l"/>
              </a:tabLst>
            </a:pPr>
            <a:r>
              <a:rPr lang="ru-RU" sz="4000" b="0" strike="noStrike" spc="-100">
                <a:solidFill>
                  <a:srgbClr val="2D2D2E"/>
                </a:solidFill>
                <a:latin typeface="Arial"/>
                <a:ea typeface="Arial"/>
              </a:rPr>
              <a:t>Оптимальное соотношение BCAA - 2:1:1</a:t>
            </a:r>
            <a:endParaRPr lang="ru-RU" sz="4000" b="0" strike="noStrike" spc="-1">
              <a:latin typeface="Arial"/>
            </a:endParaRPr>
          </a:p>
          <a:p>
            <a:pPr>
              <a:lnSpc>
                <a:spcPct val="100000"/>
              </a:lnSpc>
              <a:spcBef>
                <a:spcPts val="9300"/>
              </a:spcBef>
              <a:tabLst>
                <a:tab pos="0" algn="l"/>
              </a:tabLst>
            </a:pPr>
            <a:r>
              <a:rPr lang="ru-RU" sz="4000" b="0" strike="noStrike" spc="-100">
                <a:solidFill>
                  <a:srgbClr val="2D2D2E"/>
                </a:solidFill>
                <a:latin typeface="Arial"/>
                <a:ea typeface="Arial"/>
              </a:rPr>
              <a:t>Минимум калорий: всего 7 ккал в капсуле</a:t>
            </a:r>
            <a:endParaRPr lang="ru-RU" sz="4000" b="0" strike="noStrike" spc="-1">
              <a:latin typeface="Arial"/>
            </a:endParaRPr>
          </a:p>
          <a:p>
            <a:pPr>
              <a:lnSpc>
                <a:spcPct val="100000"/>
              </a:lnSpc>
              <a:spcBef>
                <a:spcPts val="9300"/>
              </a:spcBef>
              <a:tabLst>
                <a:tab pos="0" algn="l"/>
              </a:tabLst>
            </a:pPr>
            <a:r>
              <a:rPr lang="ru-RU" sz="4000" b="0" strike="noStrike" spc="-100">
                <a:solidFill>
                  <a:srgbClr val="2D2D2E"/>
                </a:solidFill>
                <a:latin typeface="Arial"/>
                <a:ea typeface="Arial"/>
              </a:rPr>
              <a:t>Высокая биодоступность</a:t>
            </a:r>
            <a:endParaRPr lang="ru-RU" sz="4000" b="0" strike="noStrike" spc="-1">
              <a:latin typeface="Arial"/>
            </a:endParaRPr>
          </a:p>
          <a:p>
            <a:pPr>
              <a:lnSpc>
                <a:spcPct val="100000"/>
              </a:lnSpc>
              <a:spcBef>
                <a:spcPts val="9300"/>
              </a:spcBef>
              <a:tabLst>
                <a:tab pos="0" algn="l"/>
              </a:tabLst>
            </a:pPr>
            <a:r>
              <a:rPr lang="ru-RU" sz="4000" b="0" strike="noStrike" spc="-100">
                <a:solidFill>
                  <a:srgbClr val="2D2D2E"/>
                </a:solidFill>
                <a:latin typeface="Arial"/>
                <a:ea typeface="Arial"/>
              </a:rPr>
              <a:t>Не содержит ГМО, сою, глютен</a:t>
            </a:r>
            <a:endParaRPr lang="ru-RU" sz="4000" b="0" strike="noStrike" spc="-1">
              <a:latin typeface="Arial"/>
            </a:endParaRPr>
          </a:p>
        </p:txBody>
      </p:sp>
      <p:grpSp>
        <p:nvGrpSpPr>
          <p:cNvPr id="311" name="Группа"/>
          <p:cNvGrpSpPr/>
          <p:nvPr/>
        </p:nvGrpSpPr>
        <p:grpSpPr>
          <a:xfrm>
            <a:off x="14124240" y="1485000"/>
            <a:ext cx="9224280" cy="10773720"/>
            <a:chOff x="14124240" y="1485000"/>
            <a:chExt cx="9224280" cy="10773720"/>
          </a:xfrm>
        </p:grpSpPr>
        <p:sp>
          <p:nvSpPr>
            <p:cNvPr id="312" name="Овал"/>
            <p:cNvSpPr/>
            <p:nvPr/>
          </p:nvSpPr>
          <p:spPr>
            <a:xfrm>
              <a:off x="14124240" y="2849040"/>
              <a:ext cx="9224280" cy="9058680"/>
            </a:xfrm>
            <a:prstGeom prst="ellipse">
              <a:avLst/>
            </a:prstGeom>
            <a:solidFill>
              <a:srgbClr val="C04A60"/>
            </a:solidFill>
            <a:ln w="12700">
              <a:noFill/>
            </a:ln>
          </p:spPr>
          <p:style>
            <a:lnRef idx="0">
              <a:scrgbClr r="0" g="0" b="0"/>
            </a:lnRef>
            <a:fillRef idx="0">
              <a:scrgbClr r="0" g="0" b="0"/>
            </a:fillRef>
            <a:effectRef idx="0">
              <a:scrgbClr r="0" g="0" b="0"/>
            </a:effectRef>
            <a:fontRef idx="minor"/>
          </p:style>
        </p:sp>
        <p:pic>
          <p:nvPicPr>
            <p:cNvPr id="313" name="Protivity-Ultra_tiff.png" descr="Protivity-Ultra_tiff.png"/>
            <p:cNvPicPr/>
            <p:nvPr/>
          </p:nvPicPr>
          <p:blipFill>
            <a:blip r:embed="rId3"/>
            <a:srcRect l="27972" t="9188" r="27972" b="9186"/>
            <a:stretch/>
          </p:blipFill>
          <p:spPr>
            <a:xfrm>
              <a:off x="15697080" y="1485000"/>
              <a:ext cx="5815800" cy="10773720"/>
            </a:xfrm>
            <a:prstGeom prst="rect">
              <a:avLst/>
            </a:prstGeom>
            <a:ln w="12700">
              <a:noFill/>
            </a:ln>
          </p:spPr>
        </p:pic>
      </p:grpSp>
      <p:pic>
        <p:nvPicPr>
          <p:cNvPr id="314" name="Изображение" descr="Изображение"/>
          <p:cNvPicPr/>
          <p:nvPr/>
        </p:nvPicPr>
        <p:blipFill>
          <a:blip r:embed="rId4"/>
          <a:stretch/>
        </p:blipFill>
        <p:spPr>
          <a:xfrm>
            <a:off x="1495080" y="3034080"/>
            <a:ext cx="1288440" cy="1288440"/>
          </a:xfrm>
          <a:prstGeom prst="rect">
            <a:avLst/>
          </a:prstGeom>
          <a:ln w="12700">
            <a:noFill/>
          </a:ln>
        </p:spPr>
      </p:pic>
      <p:pic>
        <p:nvPicPr>
          <p:cNvPr id="315" name="Изображение" descr="Изображение"/>
          <p:cNvPicPr/>
          <p:nvPr/>
        </p:nvPicPr>
        <p:blipFill>
          <a:blip r:embed="rId5"/>
          <a:stretch/>
        </p:blipFill>
        <p:spPr>
          <a:xfrm>
            <a:off x="1495080" y="4796280"/>
            <a:ext cx="1288440" cy="1288440"/>
          </a:xfrm>
          <a:prstGeom prst="rect">
            <a:avLst/>
          </a:prstGeom>
          <a:ln w="12700">
            <a:noFill/>
          </a:ln>
        </p:spPr>
      </p:pic>
      <p:pic>
        <p:nvPicPr>
          <p:cNvPr id="316" name="Изображение" descr="Изображение"/>
          <p:cNvPicPr/>
          <p:nvPr/>
        </p:nvPicPr>
        <p:blipFill>
          <a:blip r:embed="rId6"/>
          <a:stretch/>
        </p:blipFill>
        <p:spPr>
          <a:xfrm>
            <a:off x="1495080" y="8354880"/>
            <a:ext cx="1288440" cy="1288440"/>
          </a:xfrm>
          <a:prstGeom prst="rect">
            <a:avLst/>
          </a:prstGeom>
          <a:ln w="12700">
            <a:noFill/>
          </a:ln>
        </p:spPr>
      </p:pic>
      <p:pic>
        <p:nvPicPr>
          <p:cNvPr id="317" name="Изображение" descr="Изображение"/>
          <p:cNvPicPr/>
          <p:nvPr/>
        </p:nvPicPr>
        <p:blipFill>
          <a:blip r:embed="rId7"/>
          <a:stretch/>
        </p:blipFill>
        <p:spPr>
          <a:xfrm>
            <a:off x="1494720" y="10168560"/>
            <a:ext cx="1288440" cy="1288440"/>
          </a:xfrm>
          <a:prstGeom prst="rect">
            <a:avLst/>
          </a:prstGeom>
          <a:ln w="12700">
            <a:noFill/>
          </a:ln>
        </p:spPr>
      </p:pic>
      <p:pic>
        <p:nvPicPr>
          <p:cNvPr id="318" name="Изображение" descr="Изображение"/>
          <p:cNvPicPr/>
          <p:nvPr/>
        </p:nvPicPr>
        <p:blipFill>
          <a:blip r:embed="rId8"/>
          <a:stretch/>
        </p:blipFill>
        <p:spPr>
          <a:xfrm>
            <a:off x="1495080" y="6575400"/>
            <a:ext cx="1288440" cy="1288440"/>
          </a:xfrm>
          <a:prstGeom prst="rect">
            <a:avLst/>
          </a:prstGeom>
          <a:ln w="1270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136"/>
          <p:cNvSpPr/>
          <p:nvPr/>
        </p:nvSpPr>
        <p:spPr>
          <a:xfrm>
            <a:off x="1402560" y="2819160"/>
            <a:ext cx="21651840" cy="1421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8400" b="1" strike="noStrike" spc="-1">
                <a:solidFill>
                  <a:srgbClr val="C14A5E"/>
                </a:solidFill>
                <a:latin typeface="Arial"/>
                <a:ea typeface="Arial"/>
              </a:rPr>
              <a:t>Protivity Ultra</a:t>
            </a:r>
            <a:endParaRPr lang="ru-RU" sz="8400" b="0" strike="noStrike" spc="-1">
              <a:latin typeface="Arial"/>
            </a:endParaRPr>
          </a:p>
        </p:txBody>
      </p:sp>
      <p:sp>
        <p:nvSpPr>
          <p:cNvPr id="320" name="CustomShape 6"/>
          <p:cNvSpPr/>
          <p:nvPr/>
        </p:nvSpPr>
        <p:spPr>
          <a:xfrm>
            <a:off x="11486160" y="1949760"/>
            <a:ext cx="12908160" cy="9615240"/>
          </a:xfrm>
          <a:prstGeom prst="rect">
            <a:avLst/>
          </a:prstGeom>
          <a:solidFill>
            <a:srgbClr val="EABFC8"/>
          </a:solidFill>
          <a:ln w="12700">
            <a:noFill/>
          </a:ln>
        </p:spPr>
        <p:style>
          <a:lnRef idx="0">
            <a:scrgbClr r="0" g="0" b="0"/>
          </a:lnRef>
          <a:fillRef idx="0">
            <a:scrgbClr r="0" g="0" b="0"/>
          </a:fillRef>
          <a:effectRef idx="0">
            <a:scrgbClr r="0" g="0" b="0"/>
          </a:effectRef>
          <a:fontRef idx="minor"/>
        </p:style>
      </p:sp>
      <p:pic>
        <p:nvPicPr>
          <p:cNvPr id="321" name="pasted-image.pdf" descr="pasted-image.pdf"/>
          <p:cNvPicPr/>
          <p:nvPr/>
        </p:nvPicPr>
        <p:blipFill>
          <a:blip r:embed="rId2"/>
          <a:stretch/>
        </p:blipFill>
        <p:spPr>
          <a:xfrm>
            <a:off x="1537560" y="12793680"/>
            <a:ext cx="1775160" cy="312480"/>
          </a:xfrm>
          <a:prstGeom prst="rect">
            <a:avLst/>
          </a:prstGeom>
          <a:ln w="12700">
            <a:noFill/>
          </a:ln>
        </p:spPr>
      </p:pic>
      <p:pic>
        <p:nvPicPr>
          <p:cNvPr id="322" name="Protivity-Ultra_tiff.png" descr="Protivity-Ultra_tiff.png"/>
          <p:cNvPicPr/>
          <p:nvPr/>
        </p:nvPicPr>
        <p:blipFill>
          <a:blip r:embed="rId3"/>
          <a:srcRect l="27972" t="9188" r="27972" b="9186"/>
          <a:stretch/>
        </p:blipFill>
        <p:spPr>
          <a:xfrm>
            <a:off x="15785280" y="2690640"/>
            <a:ext cx="4514400" cy="8362800"/>
          </a:xfrm>
          <a:prstGeom prst="rect">
            <a:avLst/>
          </a:prstGeom>
          <a:ln w="12700">
            <a:noFill/>
          </a:ln>
        </p:spPr>
      </p:pic>
      <p:sp>
        <p:nvSpPr>
          <p:cNvPr id="323" name="Shape 137"/>
          <p:cNvSpPr/>
          <p:nvPr/>
        </p:nvSpPr>
        <p:spPr>
          <a:xfrm>
            <a:off x="1473840" y="4220640"/>
            <a:ext cx="9033480" cy="1868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00000"/>
              </a:lnSpc>
              <a:tabLst>
                <a:tab pos="0" algn="l"/>
              </a:tabLst>
            </a:pPr>
            <a:r>
              <a:rPr lang="ru-RU" sz="4000" b="1" strike="noStrike" spc="-100">
                <a:solidFill>
                  <a:srgbClr val="535353"/>
                </a:solidFill>
                <a:latin typeface="Helvetica Neue"/>
                <a:ea typeface="Helvetica Neue"/>
              </a:rPr>
              <a:t>2178 </a:t>
            </a:r>
            <a:endParaRPr lang="ru-RU" sz="4000" b="0" strike="noStrike" spc="-1">
              <a:latin typeface="Arial"/>
            </a:endParaRPr>
          </a:p>
        </p:txBody>
      </p:sp>
      <p:sp>
        <p:nvSpPr>
          <p:cNvPr id="324" name="Shape 137"/>
          <p:cNvSpPr/>
          <p:nvPr/>
        </p:nvSpPr>
        <p:spPr>
          <a:xfrm>
            <a:off x="1508400" y="7713000"/>
            <a:ext cx="9033480" cy="1047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3300" b="1" strike="noStrike" spc="-100">
                <a:solidFill>
                  <a:srgbClr val="2D2D2E"/>
                </a:solidFill>
                <a:latin typeface="Arial"/>
                <a:ea typeface="Arial"/>
              </a:rPr>
              <a:t>КЛУБНАЯ ЦЕНА</a:t>
            </a:r>
            <a:endParaRPr lang="ru-RU" sz="3300" b="0" strike="noStrike" spc="-1">
              <a:latin typeface="Arial"/>
            </a:endParaRPr>
          </a:p>
        </p:txBody>
      </p:sp>
      <p:sp>
        <p:nvSpPr>
          <p:cNvPr id="325" name="Shape 137"/>
          <p:cNvSpPr/>
          <p:nvPr/>
        </p:nvSpPr>
        <p:spPr>
          <a:xfrm>
            <a:off x="1508400" y="9132480"/>
            <a:ext cx="6967080" cy="1047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3300" b="1" strike="noStrike" spc="-100">
                <a:solidFill>
                  <a:srgbClr val="2D2D2E"/>
                </a:solidFill>
                <a:latin typeface="Arial"/>
                <a:ea typeface="Arial"/>
              </a:rPr>
              <a:t>РОЗНИЧНАЯ ЦЕНА</a:t>
            </a:r>
            <a:endParaRPr lang="ru-RU" sz="3300" b="0" strike="noStrike" spc="-1">
              <a:latin typeface="Arial"/>
            </a:endParaRPr>
          </a:p>
        </p:txBody>
      </p:sp>
      <p:sp>
        <p:nvSpPr>
          <p:cNvPr id="326" name="Shape 137"/>
          <p:cNvSpPr/>
          <p:nvPr/>
        </p:nvSpPr>
        <p:spPr>
          <a:xfrm>
            <a:off x="6828480" y="9017640"/>
            <a:ext cx="3123000" cy="12769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4500" b="1" strike="noStrike" spc="-100">
                <a:solidFill>
                  <a:srgbClr val="535353"/>
                </a:solidFill>
                <a:latin typeface="Arial"/>
                <a:ea typeface="Arial"/>
              </a:rPr>
              <a:t>51,25 </a:t>
            </a:r>
            <a:r>
              <a:rPr lang="ru-RU" sz="3300" b="1" strike="noStrike" spc="-100">
                <a:solidFill>
                  <a:srgbClr val="535353"/>
                </a:solidFill>
                <a:latin typeface="Arial"/>
                <a:ea typeface="Arial"/>
              </a:rPr>
              <a:t>у.е</a:t>
            </a:r>
            <a:endParaRPr lang="ru-RU" sz="3300" b="0" strike="noStrike" spc="-1">
              <a:latin typeface="Arial"/>
            </a:endParaRPr>
          </a:p>
        </p:txBody>
      </p:sp>
      <p:sp>
        <p:nvSpPr>
          <p:cNvPr id="327" name="Shape 137"/>
          <p:cNvSpPr/>
          <p:nvPr/>
        </p:nvSpPr>
        <p:spPr>
          <a:xfrm>
            <a:off x="6828480" y="7544880"/>
            <a:ext cx="2334240" cy="15109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4500" b="1" strike="noStrike" spc="-100">
                <a:solidFill>
                  <a:srgbClr val="535353"/>
                </a:solidFill>
                <a:latin typeface="Arial"/>
                <a:ea typeface="Arial"/>
              </a:rPr>
              <a:t>41 </a:t>
            </a:r>
            <a:r>
              <a:rPr lang="ru-RU" sz="3300" b="1" strike="noStrike" spc="-100">
                <a:solidFill>
                  <a:srgbClr val="535353"/>
                </a:solidFill>
                <a:latin typeface="Arial"/>
                <a:ea typeface="Arial"/>
              </a:rPr>
              <a:t>у.е</a:t>
            </a:r>
            <a:endParaRPr lang="ru-RU" sz="3300" b="0" strike="noStrike" spc="-1">
              <a:latin typeface="Arial"/>
            </a:endParaRPr>
          </a:p>
        </p:txBody>
      </p:sp>
      <p:sp>
        <p:nvSpPr>
          <p:cNvPr id="328" name="Shape 137"/>
          <p:cNvSpPr/>
          <p:nvPr/>
        </p:nvSpPr>
        <p:spPr>
          <a:xfrm>
            <a:off x="1508400" y="6293520"/>
            <a:ext cx="9033480" cy="1047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3300" b="1" strike="noStrike" spc="-100">
                <a:solidFill>
                  <a:srgbClr val="2D2D2E"/>
                </a:solidFill>
                <a:latin typeface="Arial"/>
                <a:ea typeface="Arial"/>
              </a:rPr>
              <a:t>БОНУСНЫЕ БАЛЛЫ</a:t>
            </a:r>
            <a:endParaRPr lang="ru-RU" sz="3300" b="0" strike="noStrike" spc="-1">
              <a:latin typeface="Arial"/>
            </a:endParaRPr>
          </a:p>
        </p:txBody>
      </p:sp>
      <p:sp>
        <p:nvSpPr>
          <p:cNvPr id="329" name="Shape 137"/>
          <p:cNvSpPr/>
          <p:nvPr/>
        </p:nvSpPr>
        <p:spPr>
          <a:xfrm>
            <a:off x="6777360" y="6158520"/>
            <a:ext cx="1606320" cy="1047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5100"/>
              </a:spcBef>
              <a:tabLst>
                <a:tab pos="0" algn="l"/>
              </a:tabLst>
            </a:pPr>
            <a:r>
              <a:rPr lang="ru-RU" sz="4500" b="1" strike="noStrike" spc="-100">
                <a:solidFill>
                  <a:srgbClr val="535353"/>
                </a:solidFill>
                <a:latin typeface="Arial"/>
                <a:ea typeface="Arial"/>
              </a:rPr>
              <a:t>25</a:t>
            </a:r>
            <a:endParaRPr lang="ru-RU" sz="4500" b="0" strike="noStrike" spc="-1">
              <a:latin typeface="Arial"/>
            </a:endParaRPr>
          </a:p>
        </p:txBody>
      </p:sp>
      <p:sp>
        <p:nvSpPr>
          <p:cNvPr id="330" name="CustomShape 5"/>
          <p:cNvSpPr/>
          <p:nvPr/>
        </p:nvSpPr>
        <p:spPr>
          <a:xfrm>
            <a:off x="6558480" y="5955480"/>
            <a:ext cx="1070640" cy="1070640"/>
          </a:xfrm>
          <a:prstGeom prst="ellipse">
            <a:avLst/>
          </a:prstGeom>
          <a:noFill/>
          <a:ln w="38160">
            <a:solidFill>
              <a:srgbClr val="C04A5E"/>
            </a:solidFill>
            <a:round/>
          </a:ln>
        </p:spPr>
        <p:style>
          <a:lnRef idx="0">
            <a:scrgbClr r="0" g="0" b="0"/>
          </a:lnRef>
          <a:fillRef idx="0">
            <a:scrgbClr r="0" g="0" b="0"/>
          </a:fillRef>
          <a:effectRef idx="0">
            <a:scrgbClr r="0" g="0" b="0"/>
          </a:effectRef>
          <a:fontRef idx="minor"/>
        </p:style>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asted-image.pdf" descr="pasted-image.pdf"/>
          <p:cNvPicPr/>
          <p:nvPr/>
        </p:nvPicPr>
        <p:blipFill>
          <a:blip r:embed="rId2"/>
          <a:stretch/>
        </p:blipFill>
        <p:spPr>
          <a:xfrm>
            <a:off x="10326960" y="12192840"/>
            <a:ext cx="3729600" cy="657360"/>
          </a:xfrm>
          <a:prstGeom prst="rect">
            <a:avLst/>
          </a:prstGeom>
          <a:ln w="12700">
            <a:noFill/>
          </a:ln>
        </p:spPr>
      </p:pic>
      <p:sp>
        <p:nvSpPr>
          <p:cNvPr id="332" name="Shape 120"/>
          <p:cNvSpPr/>
          <p:nvPr/>
        </p:nvSpPr>
        <p:spPr>
          <a:xfrm>
            <a:off x="2398680" y="3244320"/>
            <a:ext cx="19585800" cy="3385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spAutoFit/>
          </a:bodyPr>
          <a:lstStyle/>
          <a:p>
            <a:pPr algn="ctr">
              <a:lnSpc>
                <a:spcPct val="80000"/>
              </a:lnSpc>
              <a:tabLst>
                <a:tab pos="0" algn="l"/>
              </a:tabLst>
            </a:pPr>
            <a:r>
              <a:rPr lang="ru-RU" sz="13300" b="1" strike="noStrike" spc="-1">
                <a:solidFill>
                  <a:srgbClr val="C14A60"/>
                </a:solidFill>
                <a:latin typeface="Arial"/>
                <a:ea typeface="Arial"/>
              </a:rPr>
              <a:t>PROTIVITY</a:t>
            </a:r>
            <a:br/>
            <a:r>
              <a:rPr lang="ru-RU" sz="13300" b="1" strike="noStrike" spc="-1">
                <a:solidFill>
                  <a:srgbClr val="C14A60"/>
                </a:solidFill>
                <a:latin typeface="Arial"/>
                <a:ea typeface="Arial"/>
              </a:rPr>
              <a:t>ULTRA</a:t>
            </a:r>
            <a:endParaRPr lang="ru-RU" sz="13300" b="0" strike="noStrike" spc="-1">
              <a:latin typeface="Arial"/>
            </a:endParaRPr>
          </a:p>
        </p:txBody>
      </p:sp>
      <p:sp>
        <p:nvSpPr>
          <p:cNvPr id="333" name="Идеальное комбо аминокислот"/>
          <p:cNvSpPr/>
          <p:nvPr/>
        </p:nvSpPr>
        <p:spPr>
          <a:xfrm>
            <a:off x="3887280" y="7826040"/>
            <a:ext cx="16608600" cy="10562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0000"/>
              </a:lnSpc>
              <a:tabLst>
                <a:tab pos="0" algn="l"/>
              </a:tabLst>
            </a:pPr>
            <a:r>
              <a:rPr lang="ru-RU" sz="6000" b="0" strike="noStrike" spc="-1">
                <a:solidFill>
                  <a:srgbClr val="535353"/>
                </a:solidFill>
                <a:latin typeface="Arial"/>
                <a:ea typeface="Arial"/>
              </a:rPr>
              <a:t>Идеальное комбо аминокислот</a:t>
            </a:r>
            <a:endParaRPr lang="ru-RU" sz="60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rot-1.png" descr="prot-1.png"/>
          <p:cNvPicPr/>
          <p:nvPr/>
        </p:nvPicPr>
        <p:blipFill>
          <a:blip r:embed="rId3"/>
          <a:stretch/>
        </p:blipFill>
        <p:spPr>
          <a:xfrm>
            <a:off x="0" y="0"/>
            <a:ext cx="24383160" cy="13715280"/>
          </a:xfrm>
          <a:prstGeom prst="rect">
            <a:avLst/>
          </a:prstGeom>
          <a:ln w="12700">
            <a:noFill/>
          </a:ln>
        </p:spPr>
      </p:pic>
      <p:sp>
        <p:nvSpPr>
          <p:cNvPr id="135" name="Shape 136"/>
          <p:cNvSpPr/>
          <p:nvPr/>
        </p:nvSpPr>
        <p:spPr>
          <a:xfrm>
            <a:off x="1414080" y="3211920"/>
            <a:ext cx="9293760" cy="28850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9000" b="1" strike="noStrike" spc="-1">
                <a:solidFill>
                  <a:srgbClr val="C14A5F"/>
                </a:solidFill>
                <a:latin typeface="Arial"/>
                <a:ea typeface="Arial"/>
              </a:rPr>
              <a:t>Питание =</a:t>
            </a:r>
            <a:br/>
            <a:r>
              <a:rPr lang="ru-RU" sz="9000" b="1" strike="noStrike" spc="-1">
                <a:solidFill>
                  <a:srgbClr val="C14A5F"/>
                </a:solidFill>
                <a:latin typeface="Arial"/>
                <a:ea typeface="Arial"/>
              </a:rPr>
              <a:t>качество жизни </a:t>
            </a:r>
            <a:endParaRPr lang="ru-RU" sz="9000" b="0" strike="noStrike" spc="-1">
              <a:latin typeface="Arial"/>
            </a:endParaRPr>
          </a:p>
        </p:txBody>
      </p:sp>
      <p:sp>
        <p:nvSpPr>
          <p:cNvPr id="136" name="Shape 137"/>
          <p:cNvSpPr/>
          <p:nvPr/>
        </p:nvSpPr>
        <p:spPr>
          <a:xfrm>
            <a:off x="1466280" y="7243560"/>
            <a:ext cx="13529160" cy="4607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00000"/>
              </a:lnSpc>
              <a:tabLst>
                <a:tab pos="0" algn="l"/>
              </a:tabLst>
            </a:pPr>
            <a:r>
              <a:rPr lang="ru-RU" sz="4000" b="0" strike="noStrike" spc="-100">
                <a:solidFill>
                  <a:srgbClr val="2D2D2E"/>
                </a:solidFill>
                <a:latin typeface="Arial"/>
                <a:ea typeface="Arial"/>
              </a:rPr>
              <a:t>То, что мы едим, влияет</a:t>
            </a:r>
            <a:br/>
            <a:r>
              <a:rPr lang="ru-RU" sz="4000" b="0" strike="noStrike" spc="-100">
                <a:solidFill>
                  <a:srgbClr val="2D2D2E"/>
                </a:solidFill>
                <a:latin typeface="Arial"/>
                <a:ea typeface="Arial"/>
              </a:rPr>
              <a:t>на наше психическое</a:t>
            </a:r>
            <a:br/>
            <a:r>
              <a:rPr lang="ru-RU" sz="4000" b="0" strike="noStrike" spc="-100">
                <a:solidFill>
                  <a:srgbClr val="2D2D2E"/>
                </a:solidFill>
                <a:latin typeface="Arial"/>
                <a:ea typeface="Arial"/>
              </a:rPr>
              <a:t>и физическое благополучие</a:t>
            </a:r>
            <a:endParaRPr lang="ru-RU" sz="4000" b="0" strike="noStrike" spc="-1">
              <a:latin typeface="Arial"/>
            </a:endParaRPr>
          </a:p>
        </p:txBody>
      </p:sp>
      <p:pic>
        <p:nvPicPr>
          <p:cNvPr id="137" name="pasted-image.pdf" descr="pasted-image.pdf"/>
          <p:cNvPicPr/>
          <p:nvPr/>
        </p:nvPicPr>
        <p:blipFill>
          <a:blip r:embed="rId4"/>
          <a:stretch/>
        </p:blipFill>
        <p:spPr>
          <a:xfrm>
            <a:off x="1537560" y="12793680"/>
            <a:ext cx="1775160" cy="312480"/>
          </a:xfrm>
          <a:prstGeom prst="rect">
            <a:avLst/>
          </a:prstGeom>
          <a:ln w="127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Прямоугольник"/>
          <p:cNvSpPr/>
          <p:nvPr/>
        </p:nvSpPr>
        <p:spPr>
          <a:xfrm>
            <a:off x="-495720" y="10127880"/>
            <a:ext cx="25207200" cy="1725840"/>
          </a:xfrm>
          <a:prstGeom prst="rect">
            <a:avLst/>
          </a:prstGeom>
          <a:solidFill>
            <a:srgbClr val="B6475B">
              <a:alpha val="16000"/>
            </a:srgbClr>
          </a:solidFill>
          <a:ln w="12700">
            <a:noFill/>
          </a:ln>
        </p:spPr>
        <p:style>
          <a:lnRef idx="0">
            <a:scrgbClr r="0" g="0" b="0"/>
          </a:lnRef>
          <a:fillRef idx="0">
            <a:scrgbClr r="0" g="0" b="0"/>
          </a:fillRef>
          <a:effectRef idx="0">
            <a:scrgbClr r="0" g="0" b="0"/>
          </a:effectRef>
          <a:fontRef idx="minor"/>
        </p:style>
      </p:sp>
      <p:pic>
        <p:nvPicPr>
          <p:cNvPr id="139" name="Group 70.png" descr="Group 70.png"/>
          <p:cNvPicPr/>
          <p:nvPr/>
        </p:nvPicPr>
        <p:blipFill>
          <a:blip r:embed="rId3"/>
          <a:stretch/>
        </p:blipFill>
        <p:spPr>
          <a:xfrm>
            <a:off x="18735120" y="4597560"/>
            <a:ext cx="4453920" cy="4487760"/>
          </a:xfrm>
          <a:prstGeom prst="rect">
            <a:avLst/>
          </a:prstGeom>
          <a:ln w="12700">
            <a:noFill/>
          </a:ln>
        </p:spPr>
      </p:pic>
      <p:pic>
        <p:nvPicPr>
          <p:cNvPr id="140" name="Group 51.png" descr="Group 51.png"/>
          <p:cNvPicPr/>
          <p:nvPr/>
        </p:nvPicPr>
        <p:blipFill>
          <a:blip r:embed="rId4"/>
          <a:stretch/>
        </p:blipFill>
        <p:spPr>
          <a:xfrm>
            <a:off x="7684920" y="4613760"/>
            <a:ext cx="4421880" cy="4455360"/>
          </a:xfrm>
          <a:prstGeom prst="rect">
            <a:avLst/>
          </a:prstGeom>
          <a:ln w="12700">
            <a:noFill/>
          </a:ln>
        </p:spPr>
      </p:pic>
      <p:pic>
        <p:nvPicPr>
          <p:cNvPr id="141" name="Group 52.png" descr="Group 52.png"/>
          <p:cNvPicPr/>
          <p:nvPr/>
        </p:nvPicPr>
        <p:blipFill>
          <a:blip r:embed="rId5"/>
          <a:stretch/>
        </p:blipFill>
        <p:spPr>
          <a:xfrm>
            <a:off x="13179960" y="4487400"/>
            <a:ext cx="4453920" cy="4487760"/>
          </a:xfrm>
          <a:prstGeom prst="rect">
            <a:avLst/>
          </a:prstGeom>
          <a:ln w="12700">
            <a:noFill/>
          </a:ln>
        </p:spPr>
      </p:pic>
      <p:pic>
        <p:nvPicPr>
          <p:cNvPr id="142" name="Group 55.png" descr="Group 55.png"/>
          <p:cNvPicPr/>
          <p:nvPr/>
        </p:nvPicPr>
        <p:blipFill>
          <a:blip r:embed="rId6"/>
          <a:stretch/>
        </p:blipFill>
        <p:spPr>
          <a:xfrm>
            <a:off x="2097360" y="4554720"/>
            <a:ext cx="4421880" cy="4455360"/>
          </a:xfrm>
          <a:prstGeom prst="rect">
            <a:avLst/>
          </a:prstGeom>
          <a:ln w="12700">
            <a:noFill/>
          </a:ln>
        </p:spPr>
      </p:pic>
      <p:sp>
        <p:nvSpPr>
          <p:cNvPr id="143" name="Shape 136"/>
          <p:cNvSpPr/>
          <p:nvPr/>
        </p:nvSpPr>
        <p:spPr>
          <a:xfrm>
            <a:off x="1400040" y="891360"/>
            <a:ext cx="22408200" cy="2274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Чтобы поддерживать высокое качество жизни,</a:t>
            </a:r>
            <a:br/>
            <a:r>
              <a:rPr lang="ru-RU" sz="7000" b="1" strike="noStrike" spc="-1">
                <a:solidFill>
                  <a:srgbClr val="C14A5F"/>
                </a:solidFill>
                <a:latin typeface="Arial"/>
                <a:ea typeface="Arial"/>
              </a:rPr>
              <a:t>необходимо </a:t>
            </a:r>
            <a:r>
              <a:rPr lang="ru-RU" sz="7000" b="1" strike="noStrike" spc="-1">
                <a:solidFill>
                  <a:srgbClr val="FD9C50"/>
                </a:solidFill>
                <a:latin typeface="Arial"/>
                <a:ea typeface="Arial"/>
              </a:rPr>
              <a:t>питаться сбалансированно.</a:t>
            </a:r>
            <a:endParaRPr lang="ru-RU" sz="7000" b="0" strike="noStrike" spc="-1">
              <a:latin typeface="Arial"/>
            </a:endParaRPr>
          </a:p>
        </p:txBody>
      </p:sp>
      <p:pic>
        <p:nvPicPr>
          <p:cNvPr id="144" name="pasted-image.pdf" descr="pasted-image.pdf"/>
          <p:cNvPicPr/>
          <p:nvPr/>
        </p:nvPicPr>
        <p:blipFill>
          <a:blip r:embed="rId7"/>
          <a:stretch/>
        </p:blipFill>
        <p:spPr>
          <a:xfrm>
            <a:off x="1537560" y="12793680"/>
            <a:ext cx="1775160" cy="312480"/>
          </a:xfrm>
          <a:prstGeom prst="rect">
            <a:avLst/>
          </a:prstGeom>
          <a:ln w="12700">
            <a:noFill/>
          </a:ln>
        </p:spPr>
      </p:pic>
      <p:sp>
        <p:nvSpPr>
          <p:cNvPr id="145" name="Shape 137"/>
          <p:cNvSpPr/>
          <p:nvPr/>
        </p:nvSpPr>
        <p:spPr>
          <a:xfrm>
            <a:off x="1433160" y="3344040"/>
            <a:ext cx="14489640" cy="915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10000"/>
              </a:lnSpc>
              <a:tabLst>
                <a:tab pos="0" algn="l"/>
              </a:tabLst>
            </a:pPr>
            <a:r>
              <a:rPr lang="ru-RU" sz="3800" b="0" strike="noStrike" spc="-100">
                <a:solidFill>
                  <a:srgbClr val="2D2D2E"/>
                </a:solidFill>
                <a:latin typeface="Arial"/>
                <a:ea typeface="Arial"/>
              </a:rPr>
              <a:t>То есть</a:t>
            </a:r>
            <a:r>
              <a:rPr lang="ru-RU" sz="3800" b="1" strike="noStrike" spc="-100">
                <a:solidFill>
                  <a:srgbClr val="2D2D2E"/>
                </a:solidFill>
                <a:latin typeface="Arial"/>
                <a:ea typeface="Arial"/>
              </a:rPr>
              <a:t> </a:t>
            </a:r>
            <a:r>
              <a:rPr lang="ru-RU" sz="3800" b="0" strike="noStrike" spc="-100">
                <a:solidFill>
                  <a:srgbClr val="2D2D2E"/>
                </a:solidFill>
                <a:latin typeface="Arial"/>
                <a:ea typeface="Arial"/>
              </a:rPr>
              <a:t>потреблять в определенной пропорции:</a:t>
            </a:r>
            <a:endParaRPr lang="ru-RU" sz="3800" b="0" strike="noStrike" spc="-1">
              <a:latin typeface="Arial"/>
            </a:endParaRPr>
          </a:p>
        </p:txBody>
      </p:sp>
      <p:sp>
        <p:nvSpPr>
          <p:cNvPr id="146" name="Shape 137"/>
          <p:cNvSpPr/>
          <p:nvPr/>
        </p:nvSpPr>
        <p:spPr>
          <a:xfrm>
            <a:off x="3322800" y="8380440"/>
            <a:ext cx="1970640" cy="807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normAutofit/>
          </a:bodyPr>
          <a:lstStyle/>
          <a:p>
            <a:pPr algn="ctr">
              <a:lnSpc>
                <a:spcPct val="144000"/>
              </a:lnSpc>
              <a:tabLst>
                <a:tab pos="0" algn="l"/>
              </a:tabLst>
            </a:pPr>
            <a:r>
              <a:rPr lang="ru-RU" sz="2800" b="0" strike="noStrike" spc="-202">
                <a:solidFill>
                  <a:srgbClr val="2D2D2E"/>
                </a:solidFill>
                <a:latin typeface="Arial"/>
                <a:ea typeface="Arial"/>
              </a:rPr>
              <a:t>белки</a:t>
            </a:r>
            <a:endParaRPr lang="ru-RU" sz="2800" b="0" strike="noStrike" spc="-1">
              <a:latin typeface="Arial"/>
            </a:endParaRPr>
          </a:p>
        </p:txBody>
      </p:sp>
      <p:sp>
        <p:nvSpPr>
          <p:cNvPr id="147" name="Shape 137"/>
          <p:cNvSpPr/>
          <p:nvPr/>
        </p:nvSpPr>
        <p:spPr>
          <a:xfrm>
            <a:off x="8910360" y="8380440"/>
            <a:ext cx="1970640" cy="807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normAutofit/>
          </a:bodyPr>
          <a:lstStyle/>
          <a:p>
            <a:pPr algn="ctr">
              <a:lnSpc>
                <a:spcPct val="144000"/>
              </a:lnSpc>
              <a:tabLst>
                <a:tab pos="0" algn="l"/>
              </a:tabLst>
            </a:pPr>
            <a:r>
              <a:rPr lang="ru-RU" sz="2800" b="0" strike="noStrike" spc="-202">
                <a:solidFill>
                  <a:srgbClr val="2D2D2E"/>
                </a:solidFill>
                <a:latin typeface="Arial"/>
                <a:ea typeface="Arial"/>
              </a:rPr>
              <a:t>жиры</a:t>
            </a:r>
            <a:endParaRPr lang="ru-RU" sz="2800" b="0" strike="noStrike" spc="-1">
              <a:latin typeface="Arial"/>
            </a:endParaRPr>
          </a:p>
        </p:txBody>
      </p:sp>
      <p:sp>
        <p:nvSpPr>
          <p:cNvPr id="148" name="Shape 137"/>
          <p:cNvSpPr/>
          <p:nvPr/>
        </p:nvSpPr>
        <p:spPr>
          <a:xfrm>
            <a:off x="14396040" y="8399520"/>
            <a:ext cx="1970640" cy="807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normAutofit/>
          </a:bodyPr>
          <a:lstStyle/>
          <a:p>
            <a:pPr algn="ctr">
              <a:lnSpc>
                <a:spcPct val="144000"/>
              </a:lnSpc>
              <a:tabLst>
                <a:tab pos="0" algn="l"/>
              </a:tabLst>
            </a:pPr>
            <a:r>
              <a:rPr lang="ru-RU" sz="2800" b="0" strike="noStrike" spc="-202">
                <a:solidFill>
                  <a:srgbClr val="2D2D2E"/>
                </a:solidFill>
                <a:latin typeface="Arial"/>
                <a:ea typeface="Arial"/>
              </a:rPr>
              <a:t>углеводы</a:t>
            </a:r>
            <a:endParaRPr lang="ru-RU" sz="2800" b="0" strike="noStrike" spc="-1">
              <a:latin typeface="Arial"/>
            </a:endParaRPr>
          </a:p>
        </p:txBody>
      </p:sp>
      <p:sp>
        <p:nvSpPr>
          <p:cNvPr id="149" name="Shape 137"/>
          <p:cNvSpPr/>
          <p:nvPr/>
        </p:nvSpPr>
        <p:spPr>
          <a:xfrm>
            <a:off x="19026000" y="8399520"/>
            <a:ext cx="3872880" cy="807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normAutofit/>
          </a:bodyPr>
          <a:lstStyle/>
          <a:p>
            <a:pPr algn="ctr">
              <a:lnSpc>
                <a:spcPct val="144000"/>
              </a:lnSpc>
              <a:tabLst>
                <a:tab pos="0" algn="l"/>
              </a:tabLst>
            </a:pPr>
            <a:r>
              <a:rPr lang="ru-RU" sz="2800" b="0" strike="noStrike" spc="-202">
                <a:solidFill>
                  <a:srgbClr val="2D2D2E"/>
                </a:solidFill>
                <a:latin typeface="Arial"/>
                <a:ea typeface="Arial"/>
              </a:rPr>
              <a:t>пищевые волокна</a:t>
            </a:r>
            <a:endParaRPr lang="ru-RU" sz="2800" b="0" strike="noStrike" spc="-1">
              <a:latin typeface="Arial"/>
            </a:endParaRPr>
          </a:p>
        </p:txBody>
      </p:sp>
      <p:sp>
        <p:nvSpPr>
          <p:cNvPr id="150" name="Shape 137"/>
          <p:cNvSpPr/>
          <p:nvPr/>
        </p:nvSpPr>
        <p:spPr>
          <a:xfrm>
            <a:off x="1445040" y="10353960"/>
            <a:ext cx="22524120" cy="13500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000" b="0" strike="noStrike" spc="-100">
                <a:solidFill>
                  <a:srgbClr val="2D2D2E"/>
                </a:solidFill>
                <a:latin typeface="Arial"/>
                <a:ea typeface="Arial"/>
              </a:rPr>
              <a:t>Рекомендуемое суточное потребление этих питательных веществ установлено</a:t>
            </a:r>
            <a:br/>
            <a:r>
              <a:rPr lang="ru-RU" sz="3000" b="0" strike="noStrike" spc="-100">
                <a:solidFill>
                  <a:srgbClr val="2D2D2E"/>
                </a:solidFill>
                <a:latin typeface="Arial"/>
                <a:ea typeface="Arial"/>
              </a:rPr>
              <a:t>Всемирной организацией здравоохранения (ВОЗ).</a:t>
            </a:r>
            <a:endParaRPr lang="ru-RU" sz="30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36"/>
          <p:cNvSpPr/>
          <p:nvPr/>
        </p:nvSpPr>
        <p:spPr>
          <a:xfrm>
            <a:off x="1416600" y="855597"/>
            <a:ext cx="21651840" cy="3375606"/>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dirty="0">
                <a:solidFill>
                  <a:srgbClr val="C14A5F"/>
                </a:solidFill>
                <a:latin typeface="Arial"/>
                <a:ea typeface="Arial"/>
              </a:rPr>
              <a:t>Современное питание перенасыщено</a:t>
            </a:r>
            <a:br>
              <a:rPr dirty="0"/>
            </a:br>
            <a:r>
              <a:rPr lang="ru-RU" sz="7000" b="1" strike="noStrike" spc="-1" dirty="0">
                <a:solidFill>
                  <a:srgbClr val="C14A5F"/>
                </a:solidFill>
                <a:latin typeface="Arial"/>
                <a:ea typeface="Arial"/>
              </a:rPr>
              <a:t>углеводами и жирами.</a:t>
            </a:r>
            <a:br>
              <a:rPr dirty="0"/>
            </a:br>
            <a:r>
              <a:rPr lang="ru-RU" sz="7000" b="1" strike="noStrike" spc="-1" dirty="0">
                <a:solidFill>
                  <a:srgbClr val="FD9C50"/>
                </a:solidFill>
                <a:latin typeface="Arial"/>
                <a:ea typeface="Arial"/>
              </a:rPr>
              <a:t>Белок при этом — всегда в дефиците.</a:t>
            </a:r>
            <a:r>
              <a:rPr lang="ru-RU" sz="7000" b="1" strike="noStrike" spc="-1" dirty="0">
                <a:solidFill>
                  <a:srgbClr val="C14A5F"/>
                </a:solidFill>
                <a:latin typeface="Arial"/>
                <a:ea typeface="Arial"/>
              </a:rPr>
              <a:t>  </a:t>
            </a:r>
            <a:endParaRPr lang="ru-RU" sz="7000" b="0" strike="noStrike" spc="-1" dirty="0">
              <a:latin typeface="Arial"/>
            </a:endParaRPr>
          </a:p>
        </p:txBody>
      </p:sp>
      <p:pic>
        <p:nvPicPr>
          <p:cNvPr id="152" name="pasted-image.pdf" descr="pasted-image.pdf"/>
          <p:cNvPicPr/>
          <p:nvPr/>
        </p:nvPicPr>
        <p:blipFill>
          <a:blip r:embed="rId3"/>
          <a:stretch/>
        </p:blipFill>
        <p:spPr>
          <a:xfrm>
            <a:off x="1537560" y="12793680"/>
            <a:ext cx="1775160" cy="312480"/>
          </a:xfrm>
          <a:prstGeom prst="rect">
            <a:avLst/>
          </a:prstGeom>
          <a:ln w="12700">
            <a:noFill/>
          </a:ln>
        </p:spPr>
      </p:pic>
      <p:pic>
        <p:nvPicPr>
          <p:cNvPr id="153" name="Монтажная область 16 1.png" descr="Монтажная область 16 1.png"/>
          <p:cNvPicPr/>
          <p:nvPr/>
        </p:nvPicPr>
        <p:blipFill>
          <a:blip r:embed="rId4"/>
          <a:stretch/>
        </p:blipFill>
        <p:spPr>
          <a:xfrm>
            <a:off x="5247360" y="5877720"/>
            <a:ext cx="6000840" cy="5913360"/>
          </a:xfrm>
          <a:prstGeom prst="rect">
            <a:avLst/>
          </a:prstGeom>
          <a:ln w="12700">
            <a:noFill/>
          </a:ln>
        </p:spPr>
      </p:pic>
      <p:pic>
        <p:nvPicPr>
          <p:cNvPr id="154" name="Group 806.png" descr="Group 806.png"/>
          <p:cNvPicPr/>
          <p:nvPr/>
        </p:nvPicPr>
        <p:blipFill>
          <a:blip r:embed="rId5"/>
          <a:stretch/>
        </p:blipFill>
        <p:spPr>
          <a:xfrm>
            <a:off x="15569640" y="5904720"/>
            <a:ext cx="6008760" cy="5936760"/>
          </a:xfrm>
          <a:prstGeom prst="rect">
            <a:avLst/>
          </a:prstGeom>
          <a:ln w="12700">
            <a:noFill/>
          </a:ln>
        </p:spPr>
      </p:pic>
      <p:pic>
        <p:nvPicPr>
          <p:cNvPr id="155" name="Монтажная область 14 1.png" descr="Монтажная область 14 1.png"/>
          <p:cNvPicPr/>
          <p:nvPr/>
        </p:nvPicPr>
        <p:blipFill>
          <a:blip r:embed="rId6"/>
          <a:stretch/>
        </p:blipFill>
        <p:spPr>
          <a:xfrm>
            <a:off x="1273680" y="5124960"/>
            <a:ext cx="2836440" cy="2435760"/>
          </a:xfrm>
          <a:prstGeom prst="rect">
            <a:avLst/>
          </a:prstGeom>
          <a:ln w="12700">
            <a:noFill/>
          </a:ln>
        </p:spPr>
      </p:pic>
      <p:sp>
        <p:nvSpPr>
          <p:cNvPr id="156" name="Жиры…"/>
          <p:cNvSpPr/>
          <p:nvPr/>
        </p:nvSpPr>
        <p:spPr>
          <a:xfrm>
            <a:off x="1666800" y="8116560"/>
            <a:ext cx="2072880" cy="11462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a:solidFill>
                  <a:srgbClr val="B6475B"/>
                </a:solidFill>
                <a:latin typeface="Arial"/>
                <a:ea typeface="Arial"/>
              </a:rPr>
              <a:t>Жиры</a:t>
            </a:r>
            <a:endParaRPr lang="ru-RU" sz="3000" b="0" strike="noStrike" spc="-1">
              <a:latin typeface="Arial"/>
            </a:endParaRPr>
          </a:p>
          <a:p>
            <a:pPr>
              <a:lnSpc>
                <a:spcPct val="110000"/>
              </a:lnSpc>
              <a:tabLst>
                <a:tab pos="0" algn="l"/>
              </a:tabLst>
            </a:pPr>
            <a:r>
              <a:rPr lang="ru-RU" sz="3000" b="0" strike="noStrike" spc="-1">
                <a:solidFill>
                  <a:srgbClr val="000000"/>
                </a:solidFill>
                <a:latin typeface="Arial"/>
                <a:ea typeface="Arial"/>
              </a:rPr>
              <a:t>2-3 порции</a:t>
            </a:r>
            <a:endParaRPr lang="ru-RU" sz="3000" b="0" strike="noStrike" spc="-1">
              <a:latin typeface="Arial"/>
            </a:endParaRPr>
          </a:p>
        </p:txBody>
      </p:sp>
      <p:sp>
        <p:nvSpPr>
          <p:cNvPr id="157" name="Овощи (клетчатка)…"/>
          <p:cNvSpPr/>
          <p:nvPr/>
        </p:nvSpPr>
        <p:spPr>
          <a:xfrm>
            <a:off x="3153240" y="11108520"/>
            <a:ext cx="2129400" cy="16484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110000"/>
              </a:lnSpc>
              <a:tabLst>
                <a:tab pos="0" algn="l"/>
              </a:tabLst>
            </a:pPr>
            <a:r>
              <a:rPr lang="ru-RU" sz="3000" b="0" strike="noStrike" spc="-1">
                <a:solidFill>
                  <a:srgbClr val="B6475B"/>
                </a:solidFill>
                <a:latin typeface="Arial"/>
                <a:ea typeface="Arial"/>
              </a:rPr>
              <a:t>Овощи</a:t>
            </a:r>
            <a:br/>
            <a:r>
              <a:rPr lang="ru-RU" sz="3000" b="0" strike="noStrike" spc="-1">
                <a:solidFill>
                  <a:srgbClr val="000000"/>
                </a:solidFill>
                <a:latin typeface="Arial"/>
                <a:ea typeface="Arial"/>
              </a:rPr>
              <a:t>(клетчатка)</a:t>
            </a:r>
            <a:endParaRPr lang="ru-RU" sz="3000" b="0" strike="noStrike" spc="-1">
              <a:latin typeface="Arial"/>
            </a:endParaRPr>
          </a:p>
          <a:p>
            <a:pPr algn="r">
              <a:lnSpc>
                <a:spcPct val="110000"/>
              </a:lnSpc>
              <a:tabLst>
                <a:tab pos="0" algn="l"/>
              </a:tabLst>
            </a:pPr>
            <a:r>
              <a:rPr lang="ru-RU" sz="3000" b="0" strike="noStrike" spc="-1">
                <a:solidFill>
                  <a:srgbClr val="000000"/>
                </a:solidFill>
                <a:latin typeface="Arial"/>
                <a:ea typeface="Arial"/>
              </a:rPr>
              <a:t>50%</a:t>
            </a:r>
            <a:endParaRPr lang="ru-RU" sz="3000" b="0" strike="noStrike" spc="-1">
              <a:latin typeface="Arial"/>
            </a:endParaRPr>
          </a:p>
        </p:txBody>
      </p:sp>
      <p:sp>
        <p:nvSpPr>
          <p:cNvPr id="158" name="Углеводы 25%"/>
          <p:cNvSpPr/>
          <p:nvPr/>
        </p:nvSpPr>
        <p:spPr>
          <a:xfrm>
            <a:off x="11153520" y="10786417"/>
            <a:ext cx="1833840" cy="1042036"/>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dirty="0">
                <a:solidFill>
                  <a:srgbClr val="B6475B"/>
                </a:solidFill>
                <a:latin typeface="Arial"/>
                <a:ea typeface="Arial"/>
              </a:rPr>
              <a:t>Углеводы</a:t>
            </a:r>
            <a:br>
              <a:rPr dirty="0"/>
            </a:br>
            <a:r>
              <a:rPr lang="ru-RU" sz="3000" b="0" strike="noStrike" spc="-1" dirty="0">
                <a:solidFill>
                  <a:srgbClr val="000000"/>
                </a:solidFill>
                <a:latin typeface="Arial"/>
                <a:ea typeface="Arial"/>
              </a:rPr>
              <a:t>25%</a:t>
            </a:r>
            <a:endParaRPr lang="ru-RU" sz="3000" b="0" strike="noStrike" spc="-1" dirty="0">
              <a:latin typeface="Arial"/>
            </a:endParaRPr>
          </a:p>
        </p:txBody>
      </p:sp>
      <p:sp>
        <p:nvSpPr>
          <p:cNvPr id="159" name="Белки 25%"/>
          <p:cNvSpPr/>
          <p:nvPr/>
        </p:nvSpPr>
        <p:spPr>
          <a:xfrm>
            <a:off x="11150280" y="5637797"/>
            <a:ext cx="1195200" cy="138695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dirty="0">
                <a:solidFill>
                  <a:srgbClr val="B6475B"/>
                </a:solidFill>
                <a:latin typeface="Arial"/>
                <a:ea typeface="Arial"/>
              </a:rPr>
              <a:t>Белки</a:t>
            </a:r>
            <a:br>
              <a:rPr dirty="0"/>
            </a:br>
            <a:r>
              <a:rPr lang="ru-RU" sz="3000" b="0" strike="noStrike" spc="-1" dirty="0">
                <a:solidFill>
                  <a:srgbClr val="000000"/>
                </a:solidFill>
                <a:latin typeface="Arial"/>
                <a:ea typeface="Arial"/>
              </a:rPr>
              <a:t>25%</a:t>
            </a:r>
            <a:endParaRPr lang="ru-RU" sz="3000" b="0" strike="noStrike" spc="-1" dirty="0">
              <a:latin typeface="Arial"/>
            </a:endParaRPr>
          </a:p>
        </p:txBody>
      </p:sp>
      <p:sp>
        <p:nvSpPr>
          <p:cNvPr id="160" name="Углеводы 70%"/>
          <p:cNvSpPr/>
          <p:nvPr/>
        </p:nvSpPr>
        <p:spPr>
          <a:xfrm>
            <a:off x="13872240" y="11113920"/>
            <a:ext cx="1833840" cy="11462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110000"/>
              </a:lnSpc>
              <a:tabLst>
                <a:tab pos="0" algn="l"/>
              </a:tabLst>
            </a:pPr>
            <a:r>
              <a:rPr lang="ru-RU" sz="3000" b="0" strike="noStrike" spc="-1">
                <a:solidFill>
                  <a:srgbClr val="B6475B"/>
                </a:solidFill>
                <a:latin typeface="Arial"/>
                <a:ea typeface="Arial"/>
              </a:rPr>
              <a:t>Углеводы</a:t>
            </a:r>
            <a:br/>
            <a:r>
              <a:rPr lang="ru-RU" sz="3000" b="0" strike="noStrike" spc="-1">
                <a:solidFill>
                  <a:srgbClr val="000000"/>
                </a:solidFill>
                <a:latin typeface="Arial"/>
                <a:ea typeface="Arial"/>
              </a:rPr>
              <a:t>70%</a:t>
            </a:r>
            <a:endParaRPr lang="ru-RU" sz="3000" b="0" strike="noStrike" spc="-1">
              <a:latin typeface="Arial"/>
            </a:endParaRPr>
          </a:p>
        </p:txBody>
      </p:sp>
      <p:sp>
        <p:nvSpPr>
          <p:cNvPr id="161" name="Белки 15%"/>
          <p:cNvSpPr/>
          <p:nvPr/>
        </p:nvSpPr>
        <p:spPr>
          <a:xfrm>
            <a:off x="21542760" y="5770440"/>
            <a:ext cx="1195200" cy="11462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a:solidFill>
                  <a:srgbClr val="B6475B"/>
                </a:solidFill>
                <a:latin typeface="Arial"/>
                <a:ea typeface="Arial"/>
              </a:rPr>
              <a:t>Белки</a:t>
            </a:r>
            <a:br/>
            <a:r>
              <a:rPr lang="ru-RU" sz="3000" b="0" strike="noStrike" spc="-1">
                <a:solidFill>
                  <a:srgbClr val="000000"/>
                </a:solidFill>
                <a:latin typeface="Arial"/>
                <a:ea typeface="Arial"/>
              </a:rPr>
              <a:t>15%</a:t>
            </a:r>
            <a:endParaRPr lang="ru-RU" sz="3000" b="0" strike="noStrike" spc="-1">
              <a:latin typeface="Arial"/>
            </a:endParaRPr>
          </a:p>
        </p:txBody>
      </p:sp>
      <p:sp>
        <p:nvSpPr>
          <p:cNvPr id="162" name="Жиры 15%"/>
          <p:cNvSpPr/>
          <p:nvPr/>
        </p:nvSpPr>
        <p:spPr>
          <a:xfrm>
            <a:off x="21541680" y="11113920"/>
            <a:ext cx="1195200" cy="11462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a:solidFill>
                  <a:srgbClr val="B6475B"/>
                </a:solidFill>
                <a:latin typeface="Arial"/>
                <a:ea typeface="Arial"/>
              </a:rPr>
              <a:t>Жиры</a:t>
            </a:r>
            <a:br/>
            <a:r>
              <a:rPr lang="ru-RU" sz="3000" b="0" strike="noStrike" spc="-1">
                <a:solidFill>
                  <a:srgbClr val="000000"/>
                </a:solidFill>
                <a:latin typeface="Arial"/>
                <a:ea typeface="Arial"/>
              </a:rPr>
              <a:t>15%</a:t>
            </a:r>
            <a:endParaRPr lang="ru-RU" sz="3000" b="0" strike="noStrike" spc="-1">
              <a:latin typeface="Arial"/>
            </a:endParaRPr>
          </a:p>
        </p:txBody>
      </p:sp>
      <p:sp>
        <p:nvSpPr>
          <p:cNvPr id="163" name="Кружок"/>
          <p:cNvSpPr/>
          <p:nvPr/>
        </p:nvSpPr>
        <p:spPr>
          <a:xfrm>
            <a:off x="5360400" y="5921640"/>
            <a:ext cx="5825520" cy="5825520"/>
          </a:xfrm>
          <a:prstGeom prst="ellipse">
            <a:avLst/>
          </a:prstGeom>
          <a:noFill/>
          <a:ln w="127000">
            <a:solidFill>
              <a:srgbClr val="4A9F96"/>
            </a:solidFill>
            <a:round/>
          </a:ln>
        </p:spPr>
        <p:style>
          <a:lnRef idx="0">
            <a:scrgbClr r="0" g="0" b="0"/>
          </a:lnRef>
          <a:fillRef idx="0">
            <a:scrgbClr r="0" g="0" b="0"/>
          </a:fillRef>
          <a:effectRef idx="0">
            <a:scrgbClr r="0" g="0" b="0"/>
          </a:effectRef>
          <a:fontRef idx="minor"/>
        </p:style>
      </p:sp>
      <p:sp>
        <p:nvSpPr>
          <p:cNvPr id="164" name="Овал"/>
          <p:cNvSpPr/>
          <p:nvPr/>
        </p:nvSpPr>
        <p:spPr>
          <a:xfrm>
            <a:off x="15617160" y="5960880"/>
            <a:ext cx="5906520" cy="5812200"/>
          </a:xfrm>
          <a:prstGeom prst="ellipse">
            <a:avLst/>
          </a:prstGeom>
          <a:noFill/>
          <a:ln w="127000">
            <a:solidFill>
              <a:srgbClr val="B6475B"/>
            </a:solidFill>
            <a:round/>
          </a:ln>
        </p:spPr>
        <p:style>
          <a:lnRef idx="0">
            <a:scrgbClr r="0" g="0" b="0"/>
          </a:lnRef>
          <a:fillRef idx="0">
            <a:scrgbClr r="0" g="0" b="0"/>
          </a:fillRef>
          <a:effectRef idx="0">
            <a:scrgbClr r="0" g="0" b="0"/>
          </a:effectRef>
          <a:fontRef idx="minor"/>
        </p:style>
      </p:sp>
      <p:sp>
        <p:nvSpPr>
          <p:cNvPr id="165" name="Стрелка"/>
          <p:cNvSpPr/>
          <p:nvPr/>
        </p:nvSpPr>
        <p:spPr>
          <a:xfrm rot="8089800">
            <a:off x="10401480" y="638064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66" name="Стрелка"/>
          <p:cNvSpPr/>
          <p:nvPr/>
        </p:nvSpPr>
        <p:spPr>
          <a:xfrm rot="12680400">
            <a:off x="10442880" y="1102068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67" name="Стрелка"/>
          <p:cNvSpPr/>
          <p:nvPr/>
        </p:nvSpPr>
        <p:spPr>
          <a:xfrm rot="18888000">
            <a:off x="15792840" y="1102032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68" name="Стрелка"/>
          <p:cNvSpPr/>
          <p:nvPr/>
        </p:nvSpPr>
        <p:spPr>
          <a:xfrm rot="18888000">
            <a:off x="5435640" y="1102032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69" name="Стрелка"/>
          <p:cNvSpPr/>
          <p:nvPr/>
        </p:nvSpPr>
        <p:spPr>
          <a:xfrm rot="12680400">
            <a:off x="20836080" y="1102068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70" name="Стрелка"/>
          <p:cNvSpPr/>
          <p:nvPr/>
        </p:nvSpPr>
        <p:spPr>
          <a:xfrm rot="8089800">
            <a:off x="20794320" y="638064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71" name="Стрелка"/>
          <p:cNvSpPr/>
          <p:nvPr/>
        </p:nvSpPr>
        <p:spPr>
          <a:xfrm rot="16200000">
            <a:off x="1947240" y="7685640"/>
            <a:ext cx="567360" cy="245880"/>
          </a:xfrm>
          <a:prstGeom prst="rightArrow">
            <a:avLst>
              <a:gd name="adj1" fmla="val 32000"/>
              <a:gd name="adj2" fmla="val 124071"/>
            </a:avLst>
          </a:prstGeom>
          <a:solidFill>
            <a:srgbClr val="B6475B"/>
          </a:solidFill>
          <a:ln w="12700">
            <a:noFill/>
          </a:ln>
        </p:spPr>
        <p:style>
          <a:lnRef idx="0">
            <a:scrgbClr r="0" g="0" b="0"/>
          </a:lnRef>
          <a:fillRef idx="0">
            <a:scrgbClr r="0" g="0" b="0"/>
          </a:fillRef>
          <a:effectRef idx="0">
            <a:scrgbClr r="0" g="0" b="0"/>
          </a:effectRef>
          <a:fontRef idx="minor"/>
        </p:style>
      </p:sp>
      <p:sp>
        <p:nvSpPr>
          <p:cNvPr id="172" name="Сбалансированный рацион"/>
          <p:cNvSpPr/>
          <p:nvPr/>
        </p:nvSpPr>
        <p:spPr>
          <a:xfrm>
            <a:off x="5774400" y="4736880"/>
            <a:ext cx="5013000" cy="6440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a:solidFill>
                  <a:srgbClr val="4A9F96"/>
                </a:solidFill>
                <a:latin typeface="Arial"/>
                <a:ea typeface="Arial"/>
              </a:rPr>
              <a:t>Сбалансированный рацион</a:t>
            </a:r>
            <a:endParaRPr lang="ru-RU" sz="3000" b="0" strike="noStrike" spc="-1">
              <a:latin typeface="Arial"/>
            </a:endParaRPr>
          </a:p>
        </p:txBody>
      </p:sp>
      <p:sp>
        <p:nvSpPr>
          <p:cNvPr id="173" name="Несбалансированный рацион"/>
          <p:cNvSpPr/>
          <p:nvPr/>
        </p:nvSpPr>
        <p:spPr>
          <a:xfrm>
            <a:off x="16075080" y="4736880"/>
            <a:ext cx="5415120" cy="64404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10000"/>
              </a:lnSpc>
              <a:tabLst>
                <a:tab pos="0" algn="l"/>
              </a:tabLst>
            </a:pPr>
            <a:r>
              <a:rPr lang="ru-RU" sz="3000" b="0" strike="noStrike" spc="-1">
                <a:solidFill>
                  <a:srgbClr val="B6475B"/>
                </a:solidFill>
                <a:latin typeface="Arial"/>
                <a:ea typeface="Arial"/>
              </a:rPr>
              <a:t>Несбалансированный рацион</a:t>
            </a:r>
            <a:endParaRPr lang="ru-RU" sz="3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36"/>
          <p:cNvSpPr/>
          <p:nvPr/>
        </p:nvSpPr>
        <p:spPr>
          <a:xfrm>
            <a:off x="1417320" y="891720"/>
            <a:ext cx="15125760" cy="2274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Белок необходим</a:t>
            </a:r>
            <a:br/>
            <a:r>
              <a:rPr lang="ru-RU" sz="7000" b="1" strike="noStrike" spc="-1">
                <a:solidFill>
                  <a:srgbClr val="C14A5F"/>
                </a:solidFill>
                <a:latin typeface="Arial"/>
                <a:ea typeface="Arial"/>
              </a:rPr>
              <a:t>организму</a:t>
            </a:r>
            <a:endParaRPr lang="ru-RU" sz="7000" b="0" strike="noStrike" spc="-1">
              <a:latin typeface="Arial"/>
            </a:endParaRPr>
          </a:p>
        </p:txBody>
      </p:sp>
      <p:pic>
        <p:nvPicPr>
          <p:cNvPr id="175" name="pasted-image.pdf" descr="pasted-image.pdf"/>
          <p:cNvPicPr/>
          <p:nvPr/>
        </p:nvPicPr>
        <p:blipFill>
          <a:blip r:embed="rId2"/>
          <a:stretch/>
        </p:blipFill>
        <p:spPr>
          <a:xfrm>
            <a:off x="1537560" y="12793680"/>
            <a:ext cx="1775160" cy="312480"/>
          </a:xfrm>
          <a:prstGeom prst="rect">
            <a:avLst/>
          </a:prstGeom>
          <a:ln w="12700">
            <a:noFill/>
          </a:ln>
        </p:spPr>
      </p:pic>
      <p:sp>
        <p:nvSpPr>
          <p:cNvPr id="176" name="Shape 137"/>
          <p:cNvSpPr/>
          <p:nvPr/>
        </p:nvSpPr>
        <p:spPr>
          <a:xfrm>
            <a:off x="6829920" y="5722920"/>
            <a:ext cx="7048080" cy="2342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является строительным материалом для клеток организма</a:t>
            </a:r>
            <a:endParaRPr lang="ru-RU" sz="3200" b="0" strike="noStrike" spc="-1">
              <a:latin typeface="Arial"/>
            </a:endParaRPr>
          </a:p>
        </p:txBody>
      </p:sp>
      <p:sp>
        <p:nvSpPr>
          <p:cNvPr id="177" name="Shape 137"/>
          <p:cNvSpPr/>
          <p:nvPr/>
        </p:nvSpPr>
        <p:spPr>
          <a:xfrm>
            <a:off x="993600" y="5710320"/>
            <a:ext cx="5191560" cy="2013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регулирует</a:t>
            </a:r>
            <a:br/>
            <a:r>
              <a:rPr lang="ru-RU" sz="3200" b="0" strike="noStrike" spc="-100">
                <a:solidFill>
                  <a:srgbClr val="535353"/>
                </a:solidFill>
                <a:latin typeface="Arial"/>
                <a:ea typeface="Arial"/>
              </a:rPr>
              <a:t>обменные процессы</a:t>
            </a:r>
            <a:endParaRPr lang="ru-RU" sz="3200" b="0" strike="noStrike" spc="-1">
              <a:latin typeface="Arial"/>
            </a:endParaRPr>
          </a:p>
        </p:txBody>
      </p:sp>
      <p:pic>
        <p:nvPicPr>
          <p:cNvPr id="178" name="Group 806.png" descr="Group 806.png"/>
          <p:cNvPicPr/>
          <p:nvPr/>
        </p:nvPicPr>
        <p:blipFill>
          <a:blip r:embed="rId3"/>
          <a:stretch/>
        </p:blipFill>
        <p:spPr>
          <a:xfrm>
            <a:off x="2910600" y="4125600"/>
            <a:ext cx="1357920" cy="1362600"/>
          </a:xfrm>
          <a:prstGeom prst="rect">
            <a:avLst/>
          </a:prstGeom>
          <a:ln w="12700">
            <a:noFill/>
          </a:ln>
        </p:spPr>
      </p:pic>
      <p:sp>
        <p:nvSpPr>
          <p:cNvPr id="179" name="Shape 137"/>
          <p:cNvSpPr/>
          <p:nvPr/>
        </p:nvSpPr>
        <p:spPr>
          <a:xfrm>
            <a:off x="6982560" y="9474480"/>
            <a:ext cx="6743160" cy="2342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участвует в образовании клеток крови, иммунной системы</a:t>
            </a:r>
            <a:endParaRPr lang="ru-RU" sz="3200" b="0" strike="noStrike" spc="-1">
              <a:latin typeface="Arial"/>
            </a:endParaRPr>
          </a:p>
        </p:txBody>
      </p:sp>
      <p:sp>
        <p:nvSpPr>
          <p:cNvPr id="180" name="Shape 137"/>
          <p:cNvSpPr/>
          <p:nvPr/>
        </p:nvSpPr>
        <p:spPr>
          <a:xfrm>
            <a:off x="993600" y="9474480"/>
            <a:ext cx="5191560" cy="2013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обеспечивает восстановление тканей </a:t>
            </a:r>
            <a:endParaRPr lang="ru-RU" sz="3200" b="0" strike="noStrike" spc="-1">
              <a:latin typeface="Arial"/>
            </a:endParaRPr>
          </a:p>
        </p:txBody>
      </p:sp>
      <p:pic>
        <p:nvPicPr>
          <p:cNvPr id="181" name="shutterstock_1576790272.jpg" descr="shutterstock_1576790272.jpg"/>
          <p:cNvPicPr/>
          <p:nvPr/>
        </p:nvPicPr>
        <p:blipFill>
          <a:blip r:embed="rId4"/>
          <a:srcRect l="4631" r="45724"/>
          <a:stretch/>
        </p:blipFill>
        <p:spPr>
          <a:xfrm>
            <a:off x="14813640" y="-127080"/>
            <a:ext cx="11586240" cy="13997880"/>
          </a:xfrm>
          <a:prstGeom prst="rect">
            <a:avLst/>
          </a:prstGeom>
          <a:ln w="12700">
            <a:noFill/>
          </a:ln>
        </p:spPr>
      </p:pic>
      <p:pic>
        <p:nvPicPr>
          <p:cNvPr id="182" name="Изображение" descr="Изображение"/>
          <p:cNvPicPr/>
          <p:nvPr/>
        </p:nvPicPr>
        <p:blipFill>
          <a:blip r:embed="rId5"/>
          <a:stretch/>
        </p:blipFill>
        <p:spPr>
          <a:xfrm>
            <a:off x="2880360" y="7747920"/>
            <a:ext cx="1417680" cy="1418040"/>
          </a:xfrm>
          <a:prstGeom prst="rect">
            <a:avLst/>
          </a:prstGeom>
          <a:ln w="12700">
            <a:noFill/>
          </a:ln>
        </p:spPr>
      </p:pic>
      <p:pic>
        <p:nvPicPr>
          <p:cNvPr id="183" name="Изображение" descr="Изображение"/>
          <p:cNvPicPr/>
          <p:nvPr/>
        </p:nvPicPr>
        <p:blipFill>
          <a:blip r:embed="rId6"/>
          <a:stretch/>
        </p:blipFill>
        <p:spPr>
          <a:xfrm>
            <a:off x="9645120" y="4097880"/>
            <a:ext cx="1418040" cy="1418040"/>
          </a:xfrm>
          <a:prstGeom prst="rect">
            <a:avLst/>
          </a:prstGeom>
          <a:ln w="12700">
            <a:noFill/>
          </a:ln>
        </p:spPr>
      </p:pic>
      <p:pic>
        <p:nvPicPr>
          <p:cNvPr id="184" name="Изображение" descr="Изображение"/>
          <p:cNvPicPr/>
          <p:nvPr/>
        </p:nvPicPr>
        <p:blipFill>
          <a:blip r:embed="rId7"/>
          <a:stretch/>
        </p:blipFill>
        <p:spPr>
          <a:xfrm>
            <a:off x="9645120" y="7747920"/>
            <a:ext cx="1418040" cy="1418040"/>
          </a:xfrm>
          <a:prstGeom prst="rect">
            <a:avLst/>
          </a:prstGeom>
          <a:ln w="1270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Линия"/>
          <p:cNvSpPr/>
          <p:nvPr/>
        </p:nvSpPr>
        <p:spPr>
          <a:xfrm>
            <a:off x="3906000" y="8790120"/>
            <a:ext cx="16587000" cy="360"/>
          </a:xfrm>
          <a:prstGeom prst="line">
            <a:avLst/>
          </a:prstGeom>
          <a:ln w="76200" cap="rnd">
            <a:solidFill>
              <a:srgbClr val="A84E5D"/>
            </a:solidFill>
            <a:custDash>
              <a:ds d="100000" sp="200000"/>
            </a:custDash>
            <a:round/>
          </a:ln>
        </p:spPr>
        <p:style>
          <a:lnRef idx="0">
            <a:scrgbClr r="0" g="0" b="0"/>
          </a:lnRef>
          <a:fillRef idx="0">
            <a:scrgbClr r="0" g="0" b="0"/>
          </a:fillRef>
          <a:effectRef idx="0">
            <a:scrgbClr r="0" g="0" b="0"/>
          </a:effectRef>
          <a:fontRef idx="minor"/>
        </p:style>
      </p:sp>
      <p:sp>
        <p:nvSpPr>
          <p:cNvPr id="186" name="Shape 149"/>
          <p:cNvSpPr/>
          <p:nvPr/>
        </p:nvSpPr>
        <p:spPr>
          <a:xfrm>
            <a:off x="1456200" y="6528600"/>
            <a:ext cx="8192880" cy="8438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00000"/>
              </a:lnSpc>
              <a:tabLst>
                <a:tab pos="0" algn="l"/>
              </a:tabLst>
            </a:pPr>
            <a:r>
              <a:rPr lang="ru-RU" sz="3800" b="1" strike="noStrike" spc="-100">
                <a:solidFill>
                  <a:srgbClr val="B6475B"/>
                </a:solidFill>
                <a:latin typeface="Helvetica Neue"/>
                <a:ea typeface="Helvetica Neue"/>
              </a:rPr>
              <a:t>Переваривание белка</a:t>
            </a:r>
            <a:endParaRPr lang="ru-RU" sz="3800" b="0" strike="noStrike" spc="-1">
              <a:latin typeface="Arial"/>
            </a:endParaRPr>
          </a:p>
        </p:txBody>
      </p:sp>
      <p:sp>
        <p:nvSpPr>
          <p:cNvPr id="187" name="Shape 151"/>
          <p:cNvSpPr/>
          <p:nvPr/>
        </p:nvSpPr>
        <p:spPr>
          <a:xfrm>
            <a:off x="1725120" y="10115280"/>
            <a:ext cx="4362480" cy="1856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0000"/>
              </a:lnSpc>
              <a:tabLst>
                <a:tab pos="0" algn="l"/>
              </a:tabLst>
            </a:pPr>
            <a:r>
              <a:rPr lang="ru-RU" sz="3200" b="0" strike="noStrike" spc="-100">
                <a:solidFill>
                  <a:srgbClr val="333F48"/>
                </a:solidFill>
                <a:latin typeface="Arial"/>
                <a:ea typeface="Arial"/>
              </a:rPr>
              <a:t>белок в продуктах</a:t>
            </a:r>
            <a:endParaRPr lang="ru-RU" sz="3200" b="0" strike="noStrike" spc="-1">
              <a:latin typeface="Arial"/>
            </a:endParaRPr>
          </a:p>
          <a:p>
            <a:pPr algn="ctr">
              <a:lnSpc>
                <a:spcPct val="100000"/>
              </a:lnSpc>
              <a:tabLst>
                <a:tab pos="0" algn="l"/>
              </a:tabLst>
            </a:pPr>
            <a:r>
              <a:rPr lang="ru-RU" sz="3200" b="0" strike="noStrike" spc="-100">
                <a:solidFill>
                  <a:srgbClr val="333F48"/>
                </a:solidFill>
                <a:latin typeface="Arial"/>
                <a:ea typeface="Arial"/>
              </a:rPr>
              <a:t>питания</a:t>
            </a:r>
            <a:endParaRPr lang="ru-RU" sz="3200" b="0" strike="noStrike" spc="-1">
              <a:latin typeface="Arial"/>
            </a:endParaRPr>
          </a:p>
        </p:txBody>
      </p:sp>
      <p:sp>
        <p:nvSpPr>
          <p:cNvPr id="188" name="Shape 153"/>
          <p:cNvSpPr/>
          <p:nvPr/>
        </p:nvSpPr>
        <p:spPr>
          <a:xfrm>
            <a:off x="5506920" y="10105920"/>
            <a:ext cx="6471360" cy="14950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0000"/>
              </a:lnSpc>
              <a:tabLst>
                <a:tab pos="0" algn="l"/>
              </a:tabLst>
            </a:pPr>
            <a:r>
              <a:rPr lang="ru-RU" sz="3200" b="0" strike="noStrike" spc="-100">
                <a:solidFill>
                  <a:srgbClr val="333F48"/>
                </a:solidFill>
                <a:latin typeface="Arial"/>
                <a:ea typeface="Arial"/>
              </a:rPr>
              <a:t>процесс</a:t>
            </a:r>
            <a:endParaRPr lang="ru-RU" sz="3200" b="0" strike="noStrike" spc="-1">
              <a:latin typeface="Arial"/>
            </a:endParaRPr>
          </a:p>
          <a:p>
            <a:pPr algn="ctr">
              <a:lnSpc>
                <a:spcPct val="100000"/>
              </a:lnSpc>
              <a:tabLst>
                <a:tab pos="0" algn="l"/>
              </a:tabLst>
            </a:pPr>
            <a:r>
              <a:rPr lang="ru-RU" sz="3200" b="0" strike="noStrike" spc="-100">
                <a:solidFill>
                  <a:srgbClr val="333F48"/>
                </a:solidFill>
                <a:latin typeface="Arial"/>
                <a:ea typeface="Arial"/>
              </a:rPr>
              <a:t>распада белка</a:t>
            </a:r>
            <a:endParaRPr lang="ru-RU" sz="3200" b="0" strike="noStrike" spc="-1">
              <a:latin typeface="Arial"/>
            </a:endParaRPr>
          </a:p>
        </p:txBody>
      </p:sp>
      <p:sp>
        <p:nvSpPr>
          <p:cNvPr id="189" name="Shape 136"/>
          <p:cNvSpPr/>
          <p:nvPr/>
        </p:nvSpPr>
        <p:spPr>
          <a:xfrm>
            <a:off x="1461600" y="896040"/>
            <a:ext cx="11186640" cy="227448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Самое ценное в белках –</a:t>
            </a:r>
            <a:br/>
            <a:r>
              <a:rPr lang="ru-RU" sz="7000" b="1" strike="noStrike" spc="-1">
                <a:solidFill>
                  <a:srgbClr val="FD9C50"/>
                </a:solidFill>
                <a:latin typeface="Arial"/>
                <a:ea typeface="Arial"/>
              </a:rPr>
              <a:t>аминокислоты</a:t>
            </a:r>
            <a:r>
              <a:rPr lang="ru-RU" sz="7000" b="1" strike="noStrike" spc="-1">
                <a:solidFill>
                  <a:srgbClr val="C14A5F"/>
                </a:solidFill>
                <a:latin typeface="Arial"/>
                <a:ea typeface="Arial"/>
              </a:rPr>
              <a:t> </a:t>
            </a:r>
            <a:endParaRPr lang="ru-RU" sz="7000" b="0" strike="noStrike" spc="-1">
              <a:latin typeface="Arial"/>
            </a:endParaRPr>
          </a:p>
        </p:txBody>
      </p:sp>
      <p:sp>
        <p:nvSpPr>
          <p:cNvPr id="190" name="Shape 137"/>
          <p:cNvSpPr/>
          <p:nvPr/>
        </p:nvSpPr>
        <p:spPr>
          <a:xfrm>
            <a:off x="1440720" y="3732840"/>
            <a:ext cx="14968080" cy="1973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10000"/>
              </a:lnSpc>
              <a:tabLst>
                <a:tab pos="0" algn="l"/>
              </a:tabLst>
            </a:pPr>
            <a:r>
              <a:rPr lang="ru-RU" sz="3800" b="0" strike="noStrike" spc="-100">
                <a:solidFill>
                  <a:srgbClr val="2D2D2E"/>
                </a:solidFill>
                <a:latin typeface="Arial"/>
                <a:ea typeface="Arial"/>
              </a:rPr>
              <a:t>Аминокислоты образуются в организме в результате расщепления белков. Это сложный, ресурсоемкий процесс.</a:t>
            </a:r>
            <a:r>
              <a:rPr lang="ru-RU" sz="3600" b="0" strike="noStrike" spc="-100">
                <a:solidFill>
                  <a:srgbClr val="2D2D2E"/>
                </a:solidFill>
                <a:latin typeface="Arial"/>
                <a:ea typeface="Arial"/>
              </a:rPr>
              <a:t> </a:t>
            </a:r>
            <a:endParaRPr lang="ru-RU" sz="3600" b="0" strike="noStrike" spc="-1">
              <a:latin typeface="Arial"/>
            </a:endParaRPr>
          </a:p>
        </p:txBody>
      </p:sp>
      <p:sp>
        <p:nvSpPr>
          <p:cNvPr id="191" name="Shape 153"/>
          <p:cNvSpPr/>
          <p:nvPr/>
        </p:nvSpPr>
        <p:spPr>
          <a:xfrm>
            <a:off x="11395080" y="10116720"/>
            <a:ext cx="6649920" cy="111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0000"/>
              </a:lnSpc>
              <a:tabLst>
                <a:tab pos="0" algn="l"/>
              </a:tabLst>
            </a:pPr>
            <a:r>
              <a:rPr lang="ru-RU" sz="3200" b="0" strike="noStrike" spc="-100">
                <a:solidFill>
                  <a:srgbClr val="333F48"/>
                </a:solidFill>
                <a:latin typeface="Arial"/>
                <a:ea typeface="Arial"/>
              </a:rPr>
              <a:t>аминокислоты, появившиеся</a:t>
            </a:r>
            <a:br/>
            <a:r>
              <a:rPr lang="ru-RU" sz="3200" b="0" strike="noStrike" spc="-100">
                <a:solidFill>
                  <a:srgbClr val="333F48"/>
                </a:solidFill>
                <a:latin typeface="Arial"/>
                <a:ea typeface="Arial"/>
              </a:rPr>
              <a:t>в результате распада белка</a:t>
            </a:r>
            <a:endParaRPr lang="ru-RU" sz="3200" b="0" strike="noStrike" spc="-1">
              <a:latin typeface="Arial"/>
            </a:endParaRPr>
          </a:p>
        </p:txBody>
      </p:sp>
      <p:sp>
        <p:nvSpPr>
          <p:cNvPr id="192" name="Shape 153"/>
          <p:cNvSpPr/>
          <p:nvPr/>
        </p:nvSpPr>
        <p:spPr>
          <a:xfrm>
            <a:off x="18246240" y="10119240"/>
            <a:ext cx="5567040" cy="17812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0000"/>
              </a:lnSpc>
              <a:tabLst>
                <a:tab pos="0" algn="l"/>
              </a:tabLst>
            </a:pPr>
            <a:r>
              <a:rPr lang="ru-RU" sz="3200" b="0" strike="noStrike" spc="-100">
                <a:solidFill>
                  <a:srgbClr val="333F48"/>
                </a:solidFill>
                <a:latin typeface="Arial"/>
                <a:ea typeface="Arial"/>
              </a:rPr>
              <a:t>сборка белка</a:t>
            </a:r>
            <a:endParaRPr lang="ru-RU" sz="3200" b="0" strike="noStrike" spc="-1">
              <a:latin typeface="Arial"/>
            </a:endParaRPr>
          </a:p>
          <a:p>
            <a:pPr algn="ctr">
              <a:lnSpc>
                <a:spcPct val="100000"/>
              </a:lnSpc>
              <a:tabLst>
                <a:tab pos="0" algn="l"/>
              </a:tabLst>
            </a:pPr>
            <a:r>
              <a:rPr lang="ru-RU" sz="3200" b="0" strike="noStrike" spc="-100">
                <a:solidFill>
                  <a:srgbClr val="333F48"/>
                </a:solidFill>
                <a:latin typeface="Arial"/>
                <a:ea typeface="Arial"/>
              </a:rPr>
              <a:t>в организме</a:t>
            </a:r>
            <a:endParaRPr lang="ru-RU" sz="3200" b="0" strike="noStrike" spc="-1">
              <a:latin typeface="Arial"/>
            </a:endParaRPr>
          </a:p>
        </p:txBody>
      </p:sp>
      <p:grpSp>
        <p:nvGrpSpPr>
          <p:cNvPr id="193" name="Группа"/>
          <p:cNvGrpSpPr/>
          <p:nvPr/>
        </p:nvGrpSpPr>
        <p:grpSpPr>
          <a:xfrm>
            <a:off x="2978280" y="7840080"/>
            <a:ext cx="1856160" cy="1856160"/>
            <a:chOff x="2978280" y="7840080"/>
            <a:chExt cx="1856160" cy="1856160"/>
          </a:xfrm>
        </p:grpSpPr>
        <p:sp>
          <p:nvSpPr>
            <p:cNvPr id="194" name="Кружок"/>
            <p:cNvSpPr/>
            <p:nvPr/>
          </p:nvSpPr>
          <p:spPr>
            <a:xfrm>
              <a:off x="2978280" y="7840080"/>
              <a:ext cx="1856160" cy="1856160"/>
            </a:xfrm>
            <a:prstGeom prst="ellipse">
              <a:avLst/>
            </a:prstGeom>
            <a:solidFill>
              <a:srgbClr val="F6F3F3"/>
            </a:solidFill>
            <a:ln w="50800">
              <a:solidFill>
                <a:srgbClr val="C04A5F"/>
              </a:solidFill>
              <a:miter/>
            </a:ln>
          </p:spPr>
          <p:style>
            <a:lnRef idx="0">
              <a:scrgbClr r="0" g="0" b="0"/>
            </a:lnRef>
            <a:fillRef idx="0">
              <a:scrgbClr r="0" g="0" b="0"/>
            </a:fillRef>
            <a:effectRef idx="0">
              <a:scrgbClr r="0" g="0" b="0"/>
            </a:effectRef>
            <a:fontRef idx="minor"/>
          </p:style>
        </p:sp>
        <p:pic>
          <p:nvPicPr>
            <p:cNvPr id="195" name="Group 805.png" descr="Group 805.png"/>
            <p:cNvPicPr/>
            <p:nvPr/>
          </p:nvPicPr>
          <p:blipFill>
            <a:blip r:embed="rId3"/>
            <a:stretch/>
          </p:blipFill>
          <p:spPr>
            <a:xfrm>
              <a:off x="3277440" y="8218440"/>
              <a:ext cx="1333440" cy="1200960"/>
            </a:xfrm>
            <a:prstGeom prst="rect">
              <a:avLst/>
            </a:prstGeom>
            <a:ln w="12700">
              <a:noFill/>
            </a:ln>
          </p:spPr>
        </p:pic>
      </p:grpSp>
      <p:grpSp>
        <p:nvGrpSpPr>
          <p:cNvPr id="196" name="Группа"/>
          <p:cNvGrpSpPr/>
          <p:nvPr/>
        </p:nvGrpSpPr>
        <p:grpSpPr>
          <a:xfrm>
            <a:off x="13791960" y="7840080"/>
            <a:ext cx="1856160" cy="1856160"/>
            <a:chOff x="13791960" y="7840080"/>
            <a:chExt cx="1856160" cy="1856160"/>
          </a:xfrm>
        </p:grpSpPr>
        <p:sp>
          <p:nvSpPr>
            <p:cNvPr id="197" name="Кружок"/>
            <p:cNvSpPr/>
            <p:nvPr/>
          </p:nvSpPr>
          <p:spPr>
            <a:xfrm>
              <a:off x="13791960" y="7840080"/>
              <a:ext cx="1856160" cy="1856160"/>
            </a:xfrm>
            <a:prstGeom prst="ellipse">
              <a:avLst/>
            </a:prstGeom>
            <a:solidFill>
              <a:srgbClr val="F6F3F3"/>
            </a:solidFill>
            <a:ln w="50800">
              <a:solidFill>
                <a:srgbClr val="C04A5F"/>
              </a:solidFill>
              <a:miter/>
            </a:ln>
          </p:spPr>
          <p:style>
            <a:lnRef idx="0">
              <a:scrgbClr r="0" g="0" b="0"/>
            </a:lnRef>
            <a:fillRef idx="0">
              <a:scrgbClr r="0" g="0" b="0"/>
            </a:fillRef>
            <a:effectRef idx="0">
              <a:scrgbClr r="0" g="0" b="0"/>
            </a:effectRef>
            <a:fontRef idx="minor"/>
          </p:style>
        </p:sp>
        <p:pic>
          <p:nvPicPr>
            <p:cNvPr id="198" name="Group-1.png" descr="Group-1.png"/>
            <p:cNvPicPr/>
            <p:nvPr/>
          </p:nvPicPr>
          <p:blipFill>
            <a:blip r:embed="rId4"/>
            <a:stretch/>
          </p:blipFill>
          <p:spPr>
            <a:xfrm>
              <a:off x="14192640" y="8202960"/>
              <a:ext cx="1130040" cy="1118160"/>
            </a:xfrm>
            <a:prstGeom prst="rect">
              <a:avLst/>
            </a:prstGeom>
            <a:ln w="12700">
              <a:noFill/>
            </a:ln>
          </p:spPr>
        </p:pic>
      </p:grpSp>
      <p:grpSp>
        <p:nvGrpSpPr>
          <p:cNvPr id="199" name="Группа"/>
          <p:cNvGrpSpPr/>
          <p:nvPr/>
        </p:nvGrpSpPr>
        <p:grpSpPr>
          <a:xfrm>
            <a:off x="7814520" y="7840080"/>
            <a:ext cx="1856160" cy="1856160"/>
            <a:chOff x="7814520" y="7840080"/>
            <a:chExt cx="1856160" cy="1856160"/>
          </a:xfrm>
        </p:grpSpPr>
        <p:sp>
          <p:nvSpPr>
            <p:cNvPr id="200" name="Кружок"/>
            <p:cNvSpPr/>
            <p:nvPr/>
          </p:nvSpPr>
          <p:spPr>
            <a:xfrm>
              <a:off x="7814520" y="7840080"/>
              <a:ext cx="1856160" cy="1856160"/>
            </a:xfrm>
            <a:prstGeom prst="ellipse">
              <a:avLst/>
            </a:prstGeom>
            <a:solidFill>
              <a:srgbClr val="F6F3F3"/>
            </a:solidFill>
            <a:ln w="50800">
              <a:solidFill>
                <a:srgbClr val="C04A5F"/>
              </a:solidFill>
              <a:miter/>
            </a:ln>
          </p:spPr>
          <p:style>
            <a:lnRef idx="0">
              <a:scrgbClr r="0" g="0" b="0"/>
            </a:lnRef>
            <a:fillRef idx="0">
              <a:scrgbClr r="0" g="0" b="0"/>
            </a:fillRef>
            <a:effectRef idx="0">
              <a:scrgbClr r="0" g="0" b="0"/>
            </a:effectRef>
            <a:fontRef idx="minor"/>
          </p:style>
        </p:sp>
        <p:pic>
          <p:nvPicPr>
            <p:cNvPr id="201" name="Group.png" descr="Group.png"/>
            <p:cNvPicPr/>
            <p:nvPr/>
          </p:nvPicPr>
          <p:blipFill>
            <a:blip r:embed="rId5"/>
            <a:stretch/>
          </p:blipFill>
          <p:spPr>
            <a:xfrm>
              <a:off x="8268480" y="8088840"/>
              <a:ext cx="1024560" cy="1317960"/>
            </a:xfrm>
            <a:prstGeom prst="rect">
              <a:avLst/>
            </a:prstGeom>
            <a:ln w="12700">
              <a:noFill/>
            </a:ln>
          </p:spPr>
        </p:pic>
      </p:grpSp>
      <p:grpSp>
        <p:nvGrpSpPr>
          <p:cNvPr id="202" name="Группа"/>
          <p:cNvGrpSpPr/>
          <p:nvPr/>
        </p:nvGrpSpPr>
        <p:grpSpPr>
          <a:xfrm>
            <a:off x="20101680" y="7840080"/>
            <a:ext cx="1856160" cy="1856160"/>
            <a:chOff x="20101680" y="7840080"/>
            <a:chExt cx="1856160" cy="1856160"/>
          </a:xfrm>
        </p:grpSpPr>
        <p:sp>
          <p:nvSpPr>
            <p:cNvPr id="203" name="Кружок"/>
            <p:cNvSpPr/>
            <p:nvPr/>
          </p:nvSpPr>
          <p:spPr>
            <a:xfrm>
              <a:off x="20101680" y="7840080"/>
              <a:ext cx="1856160" cy="1856160"/>
            </a:xfrm>
            <a:prstGeom prst="ellipse">
              <a:avLst/>
            </a:prstGeom>
            <a:solidFill>
              <a:srgbClr val="F6F3F3"/>
            </a:solidFill>
            <a:ln w="50800">
              <a:solidFill>
                <a:srgbClr val="C04A5F"/>
              </a:solidFill>
              <a:miter/>
            </a:ln>
          </p:spPr>
          <p:style>
            <a:lnRef idx="0">
              <a:scrgbClr r="0" g="0" b="0"/>
            </a:lnRef>
            <a:fillRef idx="0">
              <a:scrgbClr r="0" g="0" b="0"/>
            </a:fillRef>
            <a:effectRef idx="0">
              <a:scrgbClr r="0" g="0" b="0"/>
            </a:effectRef>
            <a:fontRef idx="minor"/>
          </p:style>
        </p:sp>
        <p:pic>
          <p:nvPicPr>
            <p:cNvPr id="204" name="Union.png" descr="Union.png"/>
            <p:cNvPicPr/>
            <p:nvPr/>
          </p:nvPicPr>
          <p:blipFill>
            <a:blip r:embed="rId6"/>
            <a:stretch/>
          </p:blipFill>
          <p:spPr>
            <a:xfrm>
              <a:off x="20439000" y="8247240"/>
              <a:ext cx="1333440" cy="1118160"/>
            </a:xfrm>
            <a:prstGeom prst="rect">
              <a:avLst/>
            </a:prstGeom>
            <a:ln w="12700">
              <a:noFill/>
            </a:ln>
          </p:spPr>
        </p:pic>
      </p:grpSp>
      <p:pic>
        <p:nvPicPr>
          <p:cNvPr id="205" name="pasted-image.pdf" descr="pasted-image.pdf"/>
          <p:cNvPicPr/>
          <p:nvPr/>
        </p:nvPicPr>
        <p:blipFill>
          <a:blip r:embed="rId7"/>
          <a:stretch/>
        </p:blipFill>
        <p:spPr>
          <a:xfrm>
            <a:off x="1537560" y="12793680"/>
            <a:ext cx="1775160" cy="312480"/>
          </a:xfrm>
          <a:prstGeom prst="rect">
            <a:avLst/>
          </a:prstGeom>
          <a:ln w="127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oup 6.png" descr="Group 6.png"/>
          <p:cNvPicPr/>
          <p:nvPr/>
        </p:nvPicPr>
        <p:blipFill>
          <a:blip r:embed="rId2"/>
          <a:stretch/>
        </p:blipFill>
        <p:spPr>
          <a:xfrm>
            <a:off x="3383280" y="4211280"/>
            <a:ext cx="1293480" cy="1350720"/>
          </a:xfrm>
          <a:prstGeom prst="rect">
            <a:avLst/>
          </a:prstGeom>
          <a:ln w="12700">
            <a:noFill/>
          </a:ln>
        </p:spPr>
      </p:pic>
      <p:sp>
        <p:nvSpPr>
          <p:cNvPr id="207" name="Shape 136"/>
          <p:cNvSpPr/>
          <p:nvPr/>
        </p:nvSpPr>
        <p:spPr>
          <a:xfrm>
            <a:off x="1459080" y="920520"/>
            <a:ext cx="21651840" cy="1208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F"/>
                </a:solidFill>
                <a:latin typeface="Arial"/>
                <a:ea typeface="Arial"/>
              </a:rPr>
              <a:t>Аминокислоты регулируют:</a:t>
            </a:r>
            <a:endParaRPr lang="ru-RU" sz="7000" b="0" strike="noStrike" spc="-1">
              <a:latin typeface="Arial"/>
            </a:endParaRPr>
          </a:p>
        </p:txBody>
      </p:sp>
      <p:pic>
        <p:nvPicPr>
          <p:cNvPr id="208" name="pasted-image.pdf" descr="pasted-image.pdf"/>
          <p:cNvPicPr/>
          <p:nvPr/>
        </p:nvPicPr>
        <p:blipFill>
          <a:blip r:embed="rId3"/>
          <a:stretch/>
        </p:blipFill>
        <p:spPr>
          <a:xfrm>
            <a:off x="1537560" y="12793680"/>
            <a:ext cx="1775160" cy="312480"/>
          </a:xfrm>
          <a:prstGeom prst="rect">
            <a:avLst/>
          </a:prstGeom>
          <a:ln w="12700">
            <a:noFill/>
          </a:ln>
        </p:spPr>
      </p:pic>
      <p:sp>
        <p:nvSpPr>
          <p:cNvPr id="209" name="Shape 137"/>
          <p:cNvSpPr/>
          <p:nvPr/>
        </p:nvSpPr>
        <p:spPr>
          <a:xfrm>
            <a:off x="2555640" y="5843160"/>
            <a:ext cx="2948760" cy="736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иммунитет</a:t>
            </a:r>
            <a:endParaRPr lang="ru-RU" sz="3200" b="0" strike="noStrike" spc="-1">
              <a:latin typeface="Arial"/>
            </a:endParaRPr>
          </a:p>
        </p:txBody>
      </p:sp>
      <p:sp>
        <p:nvSpPr>
          <p:cNvPr id="210" name="Shape 137"/>
          <p:cNvSpPr/>
          <p:nvPr/>
        </p:nvSpPr>
        <p:spPr>
          <a:xfrm>
            <a:off x="7644240" y="5830560"/>
            <a:ext cx="2556360" cy="908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настроение</a:t>
            </a:r>
            <a:endParaRPr lang="ru-RU" sz="3200" b="0" strike="noStrike" spc="-1">
              <a:latin typeface="Arial"/>
            </a:endParaRPr>
          </a:p>
        </p:txBody>
      </p:sp>
      <p:sp>
        <p:nvSpPr>
          <p:cNvPr id="211" name="Shape 137"/>
          <p:cNvSpPr/>
          <p:nvPr/>
        </p:nvSpPr>
        <p:spPr>
          <a:xfrm>
            <a:off x="12602160" y="5830560"/>
            <a:ext cx="3301560" cy="1295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8000"/>
              </a:lnSpc>
              <a:tabLst>
                <a:tab pos="0" algn="l"/>
              </a:tabLst>
            </a:pPr>
            <a:r>
              <a:rPr lang="ru-RU" sz="3200" b="0" strike="noStrike" spc="-100">
                <a:solidFill>
                  <a:srgbClr val="535353"/>
                </a:solidFill>
                <a:latin typeface="Arial"/>
                <a:ea typeface="Arial"/>
              </a:rPr>
              <a:t>концентрацию внимания</a:t>
            </a:r>
            <a:endParaRPr lang="ru-RU" sz="3200" b="0" strike="noStrike" spc="-1">
              <a:latin typeface="Arial"/>
            </a:endParaRPr>
          </a:p>
        </p:txBody>
      </p:sp>
      <p:sp>
        <p:nvSpPr>
          <p:cNvPr id="212" name="Shape 137"/>
          <p:cNvSpPr/>
          <p:nvPr/>
        </p:nvSpPr>
        <p:spPr>
          <a:xfrm>
            <a:off x="2488320" y="9678600"/>
            <a:ext cx="3083760" cy="892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качество сна</a:t>
            </a:r>
            <a:endParaRPr lang="ru-RU" sz="3200" b="0" strike="noStrike" spc="-1">
              <a:latin typeface="Arial"/>
            </a:endParaRPr>
          </a:p>
        </p:txBody>
      </p:sp>
      <p:sp>
        <p:nvSpPr>
          <p:cNvPr id="213" name="Shape 137"/>
          <p:cNvSpPr/>
          <p:nvPr/>
        </p:nvSpPr>
        <p:spPr>
          <a:xfrm>
            <a:off x="7318800" y="9678600"/>
            <a:ext cx="3237120" cy="14180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сексуальную активность</a:t>
            </a:r>
            <a:endParaRPr lang="ru-RU" sz="3200" b="0" strike="noStrike" spc="-1">
              <a:latin typeface="Arial"/>
            </a:endParaRPr>
          </a:p>
        </p:txBody>
      </p:sp>
      <p:sp>
        <p:nvSpPr>
          <p:cNvPr id="214" name="Shape 137"/>
          <p:cNvSpPr/>
          <p:nvPr/>
        </p:nvSpPr>
        <p:spPr>
          <a:xfrm>
            <a:off x="12427920" y="9678600"/>
            <a:ext cx="3650040" cy="1295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8000"/>
              </a:lnSpc>
              <a:tabLst>
                <a:tab pos="0" algn="l"/>
              </a:tabLst>
            </a:pPr>
            <a:r>
              <a:rPr lang="ru-RU" sz="3200" b="0" strike="noStrike" spc="-100">
                <a:solidFill>
                  <a:srgbClr val="535353"/>
                </a:solidFill>
                <a:latin typeface="Arial"/>
                <a:ea typeface="Arial"/>
              </a:rPr>
              <a:t>восстановление тканей</a:t>
            </a:r>
            <a:endParaRPr lang="ru-RU" sz="3200" b="0" strike="noStrike" spc="-1">
              <a:latin typeface="Arial"/>
            </a:endParaRPr>
          </a:p>
        </p:txBody>
      </p:sp>
      <p:sp>
        <p:nvSpPr>
          <p:cNvPr id="215" name="Shape 137"/>
          <p:cNvSpPr/>
          <p:nvPr/>
        </p:nvSpPr>
        <p:spPr>
          <a:xfrm>
            <a:off x="17810280" y="5830560"/>
            <a:ext cx="4202280" cy="12956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08000"/>
              </a:lnSpc>
              <a:tabLst>
                <a:tab pos="0" algn="l"/>
              </a:tabLst>
            </a:pPr>
            <a:r>
              <a:rPr lang="ru-RU" sz="3200" b="0" strike="noStrike" spc="-100">
                <a:solidFill>
                  <a:srgbClr val="535353"/>
                </a:solidFill>
                <a:latin typeface="Arial"/>
                <a:ea typeface="Arial"/>
              </a:rPr>
              <a:t>здоровье</a:t>
            </a:r>
            <a:br/>
            <a:r>
              <a:rPr lang="ru-RU" sz="3200" b="0" strike="noStrike" spc="-100">
                <a:solidFill>
                  <a:srgbClr val="535353"/>
                </a:solidFill>
                <a:latin typeface="Arial"/>
                <a:ea typeface="Arial"/>
              </a:rPr>
              <a:t>волос и ногтей</a:t>
            </a:r>
            <a:endParaRPr lang="ru-RU" sz="3200" b="0" strike="noStrike" spc="-1">
              <a:latin typeface="Arial"/>
            </a:endParaRPr>
          </a:p>
        </p:txBody>
      </p:sp>
      <p:sp>
        <p:nvSpPr>
          <p:cNvPr id="216" name="Shape 137"/>
          <p:cNvSpPr/>
          <p:nvPr/>
        </p:nvSpPr>
        <p:spPr>
          <a:xfrm>
            <a:off x="17810280" y="9678600"/>
            <a:ext cx="4202280" cy="13507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gn="ctr">
              <a:lnSpc>
                <a:spcPct val="120000"/>
              </a:lnSpc>
              <a:tabLst>
                <a:tab pos="0" algn="l"/>
              </a:tabLst>
            </a:pPr>
            <a:r>
              <a:rPr lang="ru-RU" sz="3200" b="0" strike="noStrike" spc="-100">
                <a:solidFill>
                  <a:srgbClr val="535353"/>
                </a:solidFill>
                <a:latin typeface="Arial"/>
                <a:ea typeface="Arial"/>
              </a:rPr>
              <a:t>наращивание мышечных волокон</a:t>
            </a:r>
            <a:endParaRPr lang="ru-RU" sz="3200" b="0" strike="noStrike" spc="-1">
              <a:latin typeface="Arial"/>
            </a:endParaRPr>
          </a:p>
        </p:txBody>
      </p:sp>
      <p:pic>
        <p:nvPicPr>
          <p:cNvPr id="217" name="Group.png" descr="Group.png"/>
          <p:cNvPicPr/>
          <p:nvPr/>
        </p:nvPicPr>
        <p:blipFill>
          <a:blip r:embed="rId4"/>
          <a:stretch/>
        </p:blipFill>
        <p:spPr>
          <a:xfrm>
            <a:off x="8220240" y="4188600"/>
            <a:ext cx="1404720" cy="1404720"/>
          </a:xfrm>
          <a:prstGeom prst="rect">
            <a:avLst/>
          </a:prstGeom>
          <a:ln w="12700">
            <a:noFill/>
          </a:ln>
        </p:spPr>
      </p:pic>
      <p:pic>
        <p:nvPicPr>
          <p:cNvPr id="218" name="rest period 1.png" descr="rest period 1.png"/>
          <p:cNvPicPr/>
          <p:nvPr/>
        </p:nvPicPr>
        <p:blipFill>
          <a:blip r:embed="rId5"/>
          <a:stretch/>
        </p:blipFill>
        <p:spPr>
          <a:xfrm>
            <a:off x="3321000" y="8071200"/>
            <a:ext cx="1418040" cy="1418040"/>
          </a:xfrm>
          <a:prstGeom prst="rect">
            <a:avLst/>
          </a:prstGeom>
          <a:ln w="12700">
            <a:noFill/>
          </a:ln>
        </p:spPr>
      </p:pic>
      <p:pic>
        <p:nvPicPr>
          <p:cNvPr id="219" name="Group 810.png" descr="Group 810.png"/>
          <p:cNvPicPr/>
          <p:nvPr/>
        </p:nvPicPr>
        <p:blipFill>
          <a:blip r:embed="rId6"/>
          <a:stretch/>
        </p:blipFill>
        <p:spPr>
          <a:xfrm>
            <a:off x="13577400" y="4215960"/>
            <a:ext cx="1350720" cy="1350720"/>
          </a:xfrm>
          <a:prstGeom prst="rect">
            <a:avLst/>
          </a:prstGeom>
          <a:ln w="12700">
            <a:noFill/>
          </a:ln>
        </p:spPr>
      </p:pic>
      <p:pic>
        <p:nvPicPr>
          <p:cNvPr id="220" name="Group 810.png" descr="Group 810.png"/>
          <p:cNvPicPr/>
          <p:nvPr/>
        </p:nvPicPr>
        <p:blipFill>
          <a:blip r:embed="rId7"/>
          <a:stretch/>
        </p:blipFill>
        <p:spPr>
          <a:xfrm>
            <a:off x="19178640" y="4197600"/>
            <a:ext cx="1465200" cy="1386720"/>
          </a:xfrm>
          <a:prstGeom prst="rect">
            <a:avLst/>
          </a:prstGeom>
          <a:ln w="12700">
            <a:noFill/>
          </a:ln>
        </p:spPr>
      </p:pic>
      <p:pic>
        <p:nvPicPr>
          <p:cNvPr id="221" name="Group.png" descr="Group.png"/>
          <p:cNvPicPr/>
          <p:nvPr/>
        </p:nvPicPr>
        <p:blipFill>
          <a:blip r:embed="rId8"/>
          <a:stretch/>
        </p:blipFill>
        <p:spPr>
          <a:xfrm>
            <a:off x="19202400" y="8102520"/>
            <a:ext cx="1418040" cy="1418040"/>
          </a:xfrm>
          <a:prstGeom prst="rect">
            <a:avLst/>
          </a:prstGeom>
          <a:ln w="12700">
            <a:noFill/>
          </a:ln>
        </p:spPr>
      </p:pic>
      <p:pic>
        <p:nvPicPr>
          <p:cNvPr id="222" name="Изображение" descr="Изображение"/>
          <p:cNvPicPr/>
          <p:nvPr/>
        </p:nvPicPr>
        <p:blipFill>
          <a:blip r:embed="rId9"/>
          <a:stretch/>
        </p:blipFill>
        <p:spPr>
          <a:xfrm>
            <a:off x="13605120" y="8132400"/>
            <a:ext cx="1295280" cy="1295640"/>
          </a:xfrm>
          <a:prstGeom prst="rect">
            <a:avLst/>
          </a:prstGeom>
          <a:ln w="12700">
            <a:noFill/>
          </a:ln>
        </p:spPr>
      </p:pic>
      <p:pic>
        <p:nvPicPr>
          <p:cNvPr id="223" name="Изображение" descr="Изображение"/>
          <p:cNvPicPr/>
          <p:nvPr/>
        </p:nvPicPr>
        <p:blipFill>
          <a:blip r:embed="rId10"/>
          <a:stretch/>
        </p:blipFill>
        <p:spPr>
          <a:xfrm>
            <a:off x="8184600" y="8042040"/>
            <a:ext cx="1476000" cy="1476000"/>
          </a:xfrm>
          <a:prstGeom prst="rect">
            <a:avLst/>
          </a:prstGeom>
          <a:ln w="1270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136"/>
          <p:cNvSpPr/>
          <p:nvPr/>
        </p:nvSpPr>
        <p:spPr>
          <a:xfrm>
            <a:off x="1442520" y="865800"/>
            <a:ext cx="12959640" cy="3340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7000" b="1" strike="noStrike" spc="-1">
                <a:solidFill>
                  <a:srgbClr val="C14A5E"/>
                </a:solidFill>
                <a:latin typeface="Arial"/>
                <a:ea typeface="Arial"/>
              </a:rPr>
              <a:t>Лучший способ получить</a:t>
            </a:r>
            <a:br/>
            <a:r>
              <a:rPr lang="ru-RU" sz="7000" b="1" strike="noStrike" spc="-1">
                <a:solidFill>
                  <a:srgbClr val="C14A5E"/>
                </a:solidFill>
                <a:latin typeface="Arial"/>
                <a:ea typeface="Arial"/>
              </a:rPr>
              <a:t>аминокислоты –</a:t>
            </a:r>
            <a:br/>
            <a:r>
              <a:rPr lang="ru-RU" sz="7000" b="1" strike="noStrike" spc="-1">
                <a:solidFill>
                  <a:srgbClr val="FD9C50"/>
                </a:solidFill>
                <a:latin typeface="Arial"/>
                <a:ea typeface="Arial"/>
              </a:rPr>
              <a:t>Protivity Ultra</a:t>
            </a:r>
            <a:endParaRPr lang="ru-RU" sz="7000" b="0" strike="noStrike" spc="-1">
              <a:latin typeface="Arial"/>
            </a:endParaRPr>
          </a:p>
        </p:txBody>
      </p:sp>
      <p:sp>
        <p:nvSpPr>
          <p:cNvPr id="225" name="Shape 137"/>
          <p:cNvSpPr/>
          <p:nvPr/>
        </p:nvSpPr>
        <p:spPr>
          <a:xfrm>
            <a:off x="1420560" y="4839120"/>
            <a:ext cx="11223360" cy="40654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10000"/>
              </a:lnSpc>
              <a:tabLst>
                <a:tab pos="0" algn="l"/>
              </a:tabLst>
            </a:pPr>
            <a:r>
              <a:rPr lang="ru-RU" sz="4000" b="0" strike="noStrike" spc="-100">
                <a:solidFill>
                  <a:srgbClr val="2D2D2E"/>
                </a:solidFill>
                <a:latin typeface="Arial"/>
                <a:ea typeface="Arial"/>
              </a:rPr>
              <a:t>Если в рационе недостаточное содержание белковых продуктов, Protivity Ultra устранит дефицит аминокислот в организме и улучшит состояние здоровья.</a:t>
            </a:r>
            <a:endParaRPr lang="ru-RU" sz="4000" b="0" strike="noStrike" spc="-1">
              <a:latin typeface="Arial"/>
            </a:endParaRPr>
          </a:p>
        </p:txBody>
      </p:sp>
      <p:pic>
        <p:nvPicPr>
          <p:cNvPr id="226" name="pasted-image.pdf" descr="pasted-image.pdf"/>
          <p:cNvPicPr/>
          <p:nvPr/>
        </p:nvPicPr>
        <p:blipFill>
          <a:blip r:embed="rId2"/>
          <a:stretch/>
        </p:blipFill>
        <p:spPr>
          <a:xfrm>
            <a:off x="1537560" y="12793680"/>
            <a:ext cx="1775160" cy="312480"/>
          </a:xfrm>
          <a:prstGeom prst="rect">
            <a:avLst/>
          </a:prstGeom>
          <a:ln w="12700">
            <a:noFill/>
          </a:ln>
        </p:spPr>
      </p:pic>
      <p:pic>
        <p:nvPicPr>
          <p:cNvPr id="227" name="shutterstock_313943654.jpg" descr="shutterstock_313943654.jpg"/>
          <p:cNvPicPr/>
          <p:nvPr/>
        </p:nvPicPr>
        <p:blipFill>
          <a:blip r:embed="rId3"/>
          <a:srcRect l="7368" t="2982" b="8748"/>
          <a:stretch/>
        </p:blipFill>
        <p:spPr>
          <a:xfrm>
            <a:off x="14813640" y="-127080"/>
            <a:ext cx="9793080" cy="13997880"/>
          </a:xfrm>
          <a:prstGeom prst="rect">
            <a:avLst/>
          </a:prstGeom>
          <a:ln w="12700">
            <a:noFill/>
          </a:ln>
        </p:spPr>
      </p:pic>
      <p:pic>
        <p:nvPicPr>
          <p:cNvPr id="228" name="ss-3.png" descr="ss-3.png"/>
          <p:cNvPicPr/>
          <p:nvPr/>
        </p:nvPicPr>
        <p:blipFill>
          <a:blip r:embed="rId4"/>
          <a:srcRect l="43876" r="16963"/>
          <a:stretch/>
        </p:blipFill>
        <p:spPr>
          <a:xfrm>
            <a:off x="14831280" y="0"/>
            <a:ext cx="9551880" cy="13715280"/>
          </a:xfrm>
          <a:prstGeom prst="rect">
            <a:avLst/>
          </a:prstGeom>
          <a:ln w="1270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136"/>
          <p:cNvSpPr/>
          <p:nvPr/>
        </p:nvSpPr>
        <p:spPr>
          <a:xfrm>
            <a:off x="1400040" y="813600"/>
            <a:ext cx="21651840" cy="14212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ru-RU" sz="7000" b="1" strike="noStrike" spc="-1">
                <a:solidFill>
                  <a:srgbClr val="C24A60"/>
                </a:solidFill>
                <a:latin typeface="Arial"/>
                <a:ea typeface="Arial"/>
              </a:rPr>
              <a:t>Protivity Ultra –</a:t>
            </a:r>
            <a:endParaRPr lang="ru-RU" sz="7000" b="0" strike="noStrike" spc="-1">
              <a:latin typeface="Arial"/>
            </a:endParaRPr>
          </a:p>
        </p:txBody>
      </p:sp>
      <p:pic>
        <p:nvPicPr>
          <p:cNvPr id="230" name="pasted-image.pdf" descr="pasted-image.pdf"/>
          <p:cNvPicPr/>
          <p:nvPr/>
        </p:nvPicPr>
        <p:blipFill>
          <a:blip r:embed="rId2"/>
          <a:stretch/>
        </p:blipFill>
        <p:spPr>
          <a:xfrm>
            <a:off x="1537560" y="12793680"/>
            <a:ext cx="1775160" cy="312480"/>
          </a:xfrm>
          <a:prstGeom prst="rect">
            <a:avLst/>
          </a:prstGeom>
          <a:ln w="12700">
            <a:noFill/>
          </a:ln>
        </p:spPr>
      </p:pic>
      <p:sp>
        <p:nvSpPr>
          <p:cNvPr id="231" name="комплекс из 11 заменимых и незаменимых аминокислот для дополнения и обогащения ежедневного рациона."/>
          <p:cNvSpPr/>
          <p:nvPr/>
        </p:nvSpPr>
        <p:spPr>
          <a:xfrm>
            <a:off x="1468440" y="2356920"/>
            <a:ext cx="14434200" cy="160416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nSpc>
                <a:spcPct val="120000"/>
              </a:lnSpc>
              <a:tabLst>
                <a:tab pos="0" algn="l"/>
              </a:tabLst>
            </a:pPr>
            <a:r>
              <a:rPr lang="ru-RU" sz="4000" b="1" strike="noStrike" spc="-1">
                <a:solidFill>
                  <a:srgbClr val="FC9B50"/>
                </a:solidFill>
                <a:latin typeface="Arial"/>
                <a:ea typeface="Arial"/>
              </a:rPr>
              <a:t>комплекс из 11 заменимых и незаменимых аминокислот</a:t>
            </a:r>
            <a:br/>
            <a:r>
              <a:rPr lang="ru-RU" sz="4000" b="1" strike="noStrike" spc="-1">
                <a:solidFill>
                  <a:srgbClr val="FC9B50"/>
                </a:solidFill>
                <a:latin typeface="Arial"/>
                <a:ea typeface="Arial"/>
              </a:rPr>
              <a:t>для дополнения и обогащения ежедневного рациона. </a:t>
            </a:r>
            <a:endParaRPr lang="ru-RU" sz="4000" b="0" strike="noStrike" spc="-1">
              <a:latin typeface="Arial"/>
            </a:endParaRPr>
          </a:p>
        </p:txBody>
      </p:sp>
      <p:sp>
        <p:nvSpPr>
          <p:cNvPr id="232" name="Shape 137"/>
          <p:cNvSpPr/>
          <p:nvPr/>
        </p:nvSpPr>
        <p:spPr>
          <a:xfrm>
            <a:off x="3471840" y="5542200"/>
            <a:ext cx="4202280" cy="2821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200" b="0" strike="noStrike" spc="-100">
                <a:solidFill>
                  <a:srgbClr val="535353"/>
                </a:solidFill>
                <a:latin typeface="Helvetica Neue"/>
                <a:ea typeface="Helvetica Neue"/>
              </a:rPr>
              <a:t>Компенсирует дефицит белка</a:t>
            </a:r>
            <a:br/>
            <a:r>
              <a:rPr lang="ru-RU" sz="3200" b="0" strike="noStrike" spc="-100">
                <a:solidFill>
                  <a:srgbClr val="535353"/>
                </a:solidFill>
                <a:latin typeface="Helvetica Neue"/>
                <a:ea typeface="Helvetica Neue"/>
              </a:rPr>
              <a:t>в современном рационе</a:t>
            </a:r>
            <a:endParaRPr lang="ru-RU" sz="3200" b="0" strike="noStrike" spc="-1">
              <a:latin typeface="Arial"/>
            </a:endParaRPr>
          </a:p>
        </p:txBody>
      </p:sp>
      <p:sp>
        <p:nvSpPr>
          <p:cNvPr id="233" name="Shape 137"/>
          <p:cNvSpPr/>
          <p:nvPr/>
        </p:nvSpPr>
        <p:spPr>
          <a:xfrm>
            <a:off x="10985040" y="6077520"/>
            <a:ext cx="4202280" cy="2013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200" b="0" strike="noStrike" spc="-100">
                <a:solidFill>
                  <a:srgbClr val="535353"/>
                </a:solidFill>
                <a:latin typeface="Helvetica Neue"/>
                <a:ea typeface="Helvetica Neue"/>
              </a:rPr>
              <a:t>Оптимизирует</a:t>
            </a:r>
            <a:br/>
            <a:r>
              <a:rPr lang="ru-RU" sz="3200" b="0" strike="noStrike" spc="-100">
                <a:solidFill>
                  <a:srgbClr val="535353"/>
                </a:solidFill>
                <a:latin typeface="Helvetica Neue"/>
                <a:ea typeface="Helvetica Neue"/>
              </a:rPr>
              <a:t>обмен веществ</a:t>
            </a:r>
            <a:endParaRPr lang="ru-RU" sz="3200" b="0" strike="noStrike" spc="-1">
              <a:latin typeface="Arial"/>
            </a:endParaRPr>
          </a:p>
        </p:txBody>
      </p:sp>
      <p:pic>
        <p:nvPicPr>
          <p:cNvPr id="234" name="Group 806.png" descr="Group 806.png"/>
          <p:cNvPicPr/>
          <p:nvPr/>
        </p:nvPicPr>
        <p:blipFill>
          <a:blip r:embed="rId3"/>
          <a:stretch/>
        </p:blipFill>
        <p:spPr>
          <a:xfrm>
            <a:off x="9007200" y="6044040"/>
            <a:ext cx="1357920" cy="1362600"/>
          </a:xfrm>
          <a:prstGeom prst="rect">
            <a:avLst/>
          </a:prstGeom>
          <a:ln w="12700">
            <a:noFill/>
          </a:ln>
        </p:spPr>
      </p:pic>
      <p:sp>
        <p:nvSpPr>
          <p:cNvPr id="235" name="Shape 137"/>
          <p:cNvSpPr/>
          <p:nvPr/>
        </p:nvSpPr>
        <p:spPr>
          <a:xfrm>
            <a:off x="18460080" y="5542200"/>
            <a:ext cx="5306040" cy="2434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08000"/>
              </a:lnSpc>
              <a:tabLst>
                <a:tab pos="0" algn="l"/>
              </a:tabLst>
            </a:pPr>
            <a:r>
              <a:rPr lang="ru-RU" sz="3200" b="0" strike="noStrike" spc="-100">
                <a:solidFill>
                  <a:srgbClr val="535353"/>
                </a:solidFill>
                <a:latin typeface="Helvetica Neue"/>
                <a:ea typeface="Helvetica Neue"/>
              </a:rPr>
              <a:t>Помогает</a:t>
            </a:r>
            <a:br/>
            <a:r>
              <a:rPr lang="ru-RU" sz="3200" b="0" strike="noStrike" spc="-100">
                <a:solidFill>
                  <a:srgbClr val="535353"/>
                </a:solidFill>
                <a:latin typeface="Helvetica Neue"/>
                <a:ea typeface="Helvetica Neue"/>
              </a:rPr>
              <a:t>восстанавливать</a:t>
            </a:r>
            <a:br/>
            <a:r>
              <a:rPr lang="ru-RU" sz="3200" b="0" strike="noStrike" spc="-100">
                <a:solidFill>
                  <a:srgbClr val="535353"/>
                </a:solidFill>
                <a:latin typeface="Helvetica Neue"/>
                <a:ea typeface="Helvetica Neue"/>
              </a:rPr>
              <a:t>мышцы, суставы</a:t>
            </a:r>
            <a:br/>
            <a:r>
              <a:rPr lang="ru-RU" sz="3200" b="0" strike="noStrike" spc="-100">
                <a:solidFill>
                  <a:srgbClr val="535353"/>
                </a:solidFill>
                <a:latin typeface="Helvetica Neue"/>
                <a:ea typeface="Helvetica Neue"/>
              </a:rPr>
              <a:t>и связки</a:t>
            </a:r>
            <a:endParaRPr lang="ru-RU" sz="3200" b="0" strike="noStrike" spc="-1">
              <a:latin typeface="Arial"/>
            </a:endParaRPr>
          </a:p>
        </p:txBody>
      </p:sp>
      <p:sp>
        <p:nvSpPr>
          <p:cNvPr id="236" name="Shape 137"/>
          <p:cNvSpPr/>
          <p:nvPr/>
        </p:nvSpPr>
        <p:spPr>
          <a:xfrm>
            <a:off x="3471840" y="9377640"/>
            <a:ext cx="4202280" cy="2821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200" b="0" strike="noStrike" spc="-100">
                <a:solidFill>
                  <a:srgbClr val="535353"/>
                </a:solidFill>
                <a:latin typeface="Helvetica Neue"/>
                <a:ea typeface="Helvetica Neue"/>
              </a:rPr>
              <a:t>Способствует наращиванию мышечной массы </a:t>
            </a:r>
            <a:endParaRPr lang="ru-RU" sz="3200" b="0" strike="noStrike" spc="-1">
              <a:latin typeface="Arial"/>
            </a:endParaRPr>
          </a:p>
        </p:txBody>
      </p:sp>
      <p:sp>
        <p:nvSpPr>
          <p:cNvPr id="237" name="Shape 137"/>
          <p:cNvSpPr/>
          <p:nvPr/>
        </p:nvSpPr>
        <p:spPr>
          <a:xfrm>
            <a:off x="10985040" y="9651960"/>
            <a:ext cx="4202280" cy="2013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200" b="0" strike="noStrike" spc="-100">
                <a:solidFill>
                  <a:srgbClr val="535353"/>
                </a:solidFill>
                <a:latin typeface="Helvetica Neue"/>
                <a:ea typeface="Helvetica Neue"/>
              </a:rPr>
              <a:t>Укрепляет </a:t>
            </a:r>
            <a:endParaRPr lang="ru-RU" sz="3200" b="0" strike="noStrike" spc="-1">
              <a:latin typeface="Arial"/>
            </a:endParaRPr>
          </a:p>
          <a:p>
            <a:pPr>
              <a:lnSpc>
                <a:spcPct val="120000"/>
              </a:lnSpc>
              <a:tabLst>
                <a:tab pos="0" algn="l"/>
              </a:tabLst>
            </a:pPr>
            <a:r>
              <a:rPr lang="ru-RU" sz="3200" b="0" strike="noStrike" spc="-100">
                <a:solidFill>
                  <a:srgbClr val="535353"/>
                </a:solidFill>
                <a:latin typeface="Helvetica Neue"/>
                <a:ea typeface="Helvetica Neue"/>
              </a:rPr>
              <a:t>иммунитет</a:t>
            </a:r>
            <a:endParaRPr lang="ru-RU" sz="3200" b="0" strike="noStrike" spc="-1">
              <a:latin typeface="Arial"/>
            </a:endParaRPr>
          </a:p>
        </p:txBody>
      </p:sp>
      <p:sp>
        <p:nvSpPr>
          <p:cNvPr id="238" name="Shape 137"/>
          <p:cNvSpPr/>
          <p:nvPr/>
        </p:nvSpPr>
        <p:spPr>
          <a:xfrm>
            <a:off x="18460080" y="9377640"/>
            <a:ext cx="5306040" cy="2434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ormAutofit/>
          </a:bodyPr>
          <a:lstStyle/>
          <a:p>
            <a:pPr>
              <a:lnSpc>
                <a:spcPct val="120000"/>
              </a:lnSpc>
              <a:tabLst>
                <a:tab pos="0" algn="l"/>
              </a:tabLst>
            </a:pPr>
            <a:r>
              <a:rPr lang="ru-RU" sz="3200" b="0" strike="noStrike" spc="-100">
                <a:solidFill>
                  <a:srgbClr val="535353"/>
                </a:solidFill>
                <a:latin typeface="Helvetica Neue"/>
                <a:ea typeface="Helvetica Neue"/>
              </a:rPr>
              <a:t>Повышает</a:t>
            </a:r>
            <a:br/>
            <a:r>
              <a:rPr lang="ru-RU" sz="3200" b="0" strike="noStrike" spc="-100">
                <a:solidFill>
                  <a:srgbClr val="535353"/>
                </a:solidFill>
                <a:latin typeface="Helvetica Neue"/>
                <a:ea typeface="Helvetica Neue"/>
              </a:rPr>
              <a:t>выносливость</a:t>
            </a:r>
            <a:br/>
            <a:r>
              <a:rPr lang="ru-RU" sz="3200" b="0" strike="noStrike" spc="-100">
                <a:solidFill>
                  <a:srgbClr val="535353"/>
                </a:solidFill>
                <a:latin typeface="Helvetica Neue"/>
                <a:ea typeface="Helvetica Neue"/>
              </a:rPr>
              <a:t>организма</a:t>
            </a:r>
            <a:endParaRPr lang="ru-RU" sz="3200" b="0" strike="noStrike" spc="-1">
              <a:latin typeface="Arial"/>
            </a:endParaRPr>
          </a:p>
        </p:txBody>
      </p:sp>
      <p:pic>
        <p:nvPicPr>
          <p:cNvPr id="239" name="Group.png" descr="Group.png"/>
          <p:cNvPicPr/>
          <p:nvPr/>
        </p:nvPicPr>
        <p:blipFill>
          <a:blip r:embed="rId4"/>
          <a:stretch/>
        </p:blipFill>
        <p:spPr>
          <a:xfrm>
            <a:off x="1486440" y="9601920"/>
            <a:ext cx="1347840" cy="1347840"/>
          </a:xfrm>
          <a:prstGeom prst="rect">
            <a:avLst/>
          </a:prstGeom>
          <a:ln w="12700">
            <a:noFill/>
          </a:ln>
        </p:spPr>
      </p:pic>
      <p:pic>
        <p:nvPicPr>
          <p:cNvPr id="240" name="Group 6.png" descr="Group 6.png"/>
          <p:cNvPicPr/>
          <p:nvPr/>
        </p:nvPicPr>
        <p:blipFill>
          <a:blip r:embed="rId5"/>
          <a:stretch/>
        </p:blipFill>
        <p:spPr>
          <a:xfrm>
            <a:off x="8989560" y="9567000"/>
            <a:ext cx="1357920" cy="1418040"/>
          </a:xfrm>
          <a:prstGeom prst="rect">
            <a:avLst/>
          </a:prstGeom>
          <a:ln w="12700">
            <a:noFill/>
          </a:ln>
        </p:spPr>
      </p:pic>
      <p:pic>
        <p:nvPicPr>
          <p:cNvPr id="241" name="Group 17.png" descr="Group 17.png"/>
          <p:cNvPicPr/>
          <p:nvPr/>
        </p:nvPicPr>
        <p:blipFill>
          <a:blip r:embed="rId6"/>
          <a:stretch/>
        </p:blipFill>
        <p:spPr>
          <a:xfrm>
            <a:off x="16488360" y="9604800"/>
            <a:ext cx="1295640" cy="1295640"/>
          </a:xfrm>
          <a:prstGeom prst="rect">
            <a:avLst/>
          </a:prstGeom>
          <a:ln w="12700">
            <a:noFill/>
          </a:ln>
        </p:spPr>
      </p:pic>
      <p:pic>
        <p:nvPicPr>
          <p:cNvPr id="242" name="Group 809.png" descr="Group 809.png"/>
          <p:cNvPicPr/>
          <p:nvPr/>
        </p:nvPicPr>
        <p:blipFill>
          <a:blip r:embed="rId7"/>
          <a:stretch/>
        </p:blipFill>
        <p:spPr>
          <a:xfrm>
            <a:off x="16486920" y="6077520"/>
            <a:ext cx="1295640" cy="1295640"/>
          </a:xfrm>
          <a:prstGeom prst="rect">
            <a:avLst/>
          </a:prstGeom>
          <a:ln w="12700">
            <a:noFill/>
          </a:ln>
        </p:spPr>
      </p:pic>
      <p:pic>
        <p:nvPicPr>
          <p:cNvPr id="243" name="Изображение" descr="Изображение"/>
          <p:cNvPicPr/>
          <p:nvPr/>
        </p:nvPicPr>
        <p:blipFill>
          <a:blip r:embed="rId8"/>
          <a:stretch/>
        </p:blipFill>
        <p:spPr>
          <a:xfrm>
            <a:off x="1512360" y="6077520"/>
            <a:ext cx="1295640" cy="1295640"/>
          </a:xfrm>
          <a:prstGeom prst="rect">
            <a:avLst/>
          </a:prstGeom>
          <a:ln w="1270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1336</TotalTime>
  <Words>2595</Words>
  <Application>Microsoft Macintosh PowerPoint</Application>
  <PresentationFormat>Custom</PresentationFormat>
  <Paragraphs>181</Paragraphs>
  <Slides>19</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Arial</vt:lpstr>
      <vt:lpstr>Helvetica Light</vt:lpstr>
      <vt:lpstr>Helvetica Neue</vt:lpstr>
      <vt:lpstr>Helvetica Neue Medium</vt:lpstr>
      <vt:lpstr>Roboto Medium</vt:lpstr>
      <vt:lpstr>StarSymbol</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Елена Вермишева</dc:creator>
  <dc:description/>
  <cp:lastModifiedBy>alex lee</cp:lastModifiedBy>
  <cp:revision>4</cp:revision>
  <dcterms:modified xsi:type="dcterms:W3CDTF">2021-06-29T07:27:18Z</dcterms:modified>
  <dc:language>ru-RU</dc:language>
</cp:coreProperties>
</file>