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 b="def" i="def"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" name="Shape 2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10.xml.rels><?xml version="1.0" encoding="UTF-8" standalone="yes"?>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
</file>

<file path=ppt/notesSlides/_rels/notesSlide11.xml.rels><?xml version="1.0" encoding="UTF-8" standalone="yes"?>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
</file>

<file path=ppt/notesSlides/_rels/notesSlide12.xml.rels><?xml version="1.0" encoding="UTF-8" standalone="yes"?>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
</file>

<file path=ppt/notesSlides/_rels/notesSlide2.xml.rels><?xml version="1.0" encoding="UTF-8" standalone="yes"?>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3.xml.rels><?xml version="1.0" encoding="UTF-8" standalone="yes"?>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4.xml.rels><?xml version="1.0" encoding="UTF-8" standalone="yes"?>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5.xml.rels><?xml version="1.0" encoding="UTF-8" standalone="yes"?>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6.xml.rels><?xml version="1.0" encoding="UTF-8" standalone="yes"?>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7.xml.rels><?xml version="1.0" encoding="UTF-8" standalone="yes"?>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_rels/notesSlide8.xml.rels><?xml version="1.0" encoding="UTF-8" standalone="yes"?>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9.xml.rels><?xml version="1.0" encoding="UTF-8" standalone="yes"?>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" name="Shape 3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По данным Всемирной организации здравоохранения:</a:t>
            </a:r>
          </a:p>
          <a:p>
            <a:pPr>
              <a:spcBef>
                <a:spcPts val="400"/>
              </a:spcBef>
              <a:defRPr sz="1200"/>
            </a:pPr>
            <a:r>
              <a:t>в мире более около 1,5 млрд человек заражены гельминтами, передающимися через почву  (https://www.who.int/news-room/fact-sheets/detail/soil-transmitted-helminth-infections. Данные на март 2019 года. Это каждый пятый житель земного шара.</a:t>
            </a:r>
          </a:p>
          <a:p>
            <a:pPr>
              <a:spcBef>
                <a:spcPts val="400"/>
              </a:spcBef>
              <a:defRPr sz="1200"/>
            </a:pPr>
            <a:r>
              <a:t>На территории России регистрируется около 2 млн случаев различных гельминтозов, чаще всего гельминтами страдают дети (1 270 чел на 100 тыс. населения в 2014 году).</a:t>
            </a:r>
          </a:p>
          <a:p>
            <a:pPr>
              <a:spcBef>
                <a:spcPts val="400"/>
              </a:spcBef>
              <a:defRPr sz="1200"/>
            </a:pPr>
            <a:r>
              <a:t>По данным медицинской статистики, в Украине ежегодно регистрируется 300–400 тысяч случаев гельминтозов, из них 80% – среди детей.**</a:t>
            </a:r>
          </a:p>
          <a:p>
            <a:pPr>
              <a:spcBef>
                <a:spcPts val="400"/>
              </a:spcBef>
              <a:defRPr sz="1200"/>
            </a:pPr>
            <a:r>
              <a:t>В Республике Казахстан в 2015 году было зарегистрировано около 17 500 случаев гельминтозов (443 чел на 100 тыс. населения).  **</a:t>
            </a:r>
          </a:p>
          <a:p>
            <a:pPr>
              <a:spcBef>
                <a:spcPts val="400"/>
              </a:spcBef>
              <a:defRPr sz="1200"/>
            </a:pPr>
          </a:p>
          <a:p>
            <a:pPr>
              <a:spcBef>
                <a:spcPts val="400"/>
              </a:spcBef>
              <a:defRPr sz="1200"/>
            </a:pPr>
            <a:r>
              <a:t>Истинная зараженность населения в несколько раз выше из-за зачастую бессимптомного течения болезни!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5" name="Shape 31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В основе продукта — синергичный комплекс на основе органической серы, витамина С и биотина. Необходим для формирования основных белков соединительной ткани коллагена и кератина, которые поддерживают эластичность суставов, хрящей, связок, кожи, укрепляют структуру волос и ногтей. МСМ улучшает поступление полезных веществ в мышечные ткани, клетки кожи, суставов, хрящей, снижает чувствительность организма к аллергенам.</a:t>
            </a:r>
          </a:p>
          <a:p>
            <a:pPr>
              <a:spcBef>
                <a:spcPts val="400"/>
              </a:spcBef>
              <a:defRPr sz="1200"/>
            </a:pPr>
            <a:r>
              <a:t>Ученые выяснили, что присутствие в организме паразитов снижает проявление некоторых аллергий.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6" name="Shape 32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/>
            <a:r>
              <a:t>СУПЕР-ФЛОРА — сбалансированная комбинация пробиотиков, которые являются естественной составляющей микрофлоры кишечника человека: лактобактерий Lactobacillus acidophilus, бифидобактерий Bifidobacterium longum и пробиотика инулина для увеличения численности собственных полезных бактерий и восстановления микрофлоры кишечника.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7" name="Shape 33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Правильная гидратация — основа любой оздоровительной практики, и КМ дает возможность пить мягкую, вкусную воду, обогащенную минералами.</a:t>
            </a:r>
          </a:p>
          <a:p>
            <a:pPr>
              <a:spcBef>
                <a:spcPts val="400"/>
              </a:spcBef>
              <a:defRPr sz="1200"/>
            </a:pPr>
          </a:p>
          <a:p>
            <a:pPr>
              <a:spcBef>
                <a:spcPts val="400"/>
              </a:spcBef>
              <a:defRPr sz="1200"/>
            </a:pPr>
            <a:r>
              <a:t>Продукт на основе реликтового коралла для универсального улучшения качества воды.</a:t>
            </a:r>
          </a:p>
          <a:p>
            <a:pPr>
              <a:spcBef>
                <a:spcPts val="400"/>
              </a:spcBef>
              <a:defRPr sz="1200"/>
            </a:pPr>
          </a:p>
          <a:p>
            <a:pPr>
              <a:spcBef>
                <a:spcPts val="400"/>
              </a:spcBef>
              <a:defRPr sz="1200"/>
            </a:pPr>
            <a:r>
              <a:t>Это уникальная субстанция.  Скелет коралла по своему генному составу очень похож на человеческий и представляет собой комплекс минеральных солей. В основном это соли кальция и магния. В его состав также входят соли калия, натрия, железа, фосфора, серы, кремния, хрома, марганца, цинка и других минералов.</a:t>
            </a:r>
          </a:p>
          <a:p>
            <a:pPr>
              <a:spcBef>
                <a:spcPts val="400"/>
              </a:spcBef>
              <a:defRPr sz="1200"/>
            </a:pPr>
          </a:p>
          <a:p>
            <a:pPr>
              <a:spcBef>
                <a:spcPts val="400"/>
              </a:spcBef>
              <a:defRPr sz="1200"/>
            </a:pPr>
            <a:r>
              <a:t>Такой богатый комплекс природных солей оказывает регулирующее действие на минеральный баланс в организме, таким образом нормализуя деятельность жизненно важных систем и органов.</a:t>
            </a:r>
          </a:p>
          <a:p>
            <a:pPr>
              <a:spcBef>
                <a:spcPts val="400"/>
              </a:spcBef>
              <a:defRPr sz="1200"/>
            </a:pPr>
          </a:p>
          <a:p>
            <a:pPr>
              <a:spcBef>
                <a:spcPts val="400"/>
              </a:spcBef>
              <a:defRPr sz="1200"/>
            </a:pPr>
            <a:r>
              <a:t>Помещенный в воду пакет-саше с Coral-Mine обогащает ее полезными минералами, улучшая физиологическую полноценность воды.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" name="Shape 9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Как паразиты попадают в организм?</a:t>
            </a:r>
          </a:p>
          <a:p>
            <a:pPr>
              <a:spcBef>
                <a:spcPts val="400"/>
              </a:spcBef>
              <a:defRPr sz="1200"/>
            </a:pPr>
          </a:p>
          <a:p>
            <a:pPr>
              <a:spcBef>
                <a:spcPts val="400"/>
              </a:spcBef>
              <a:defRPr sz="1200"/>
            </a:pPr>
            <a:r>
              <a:t>Грязные руки. Заразиться можно не только через свои грязные руки, но и через руки продавцов, работников сферы общественного питания.</a:t>
            </a:r>
          </a:p>
          <a:p>
            <a:pPr>
              <a:spcBef>
                <a:spcPts val="400"/>
              </a:spcBef>
              <a:defRPr sz="1200"/>
            </a:pPr>
            <a:r>
              <a:t>Общественные места — поручни в транспорте, ручки дверей, номерки в театрах и ресторанах.</a:t>
            </a:r>
          </a:p>
          <a:p>
            <a:pPr>
              <a:spcBef>
                <a:spcPts val="400"/>
              </a:spcBef>
              <a:defRPr sz="1200"/>
            </a:pPr>
            <a:r>
              <a:t>Деньги — «кладезь» паразитов и их личинок.</a:t>
            </a:r>
          </a:p>
          <a:p>
            <a:pPr>
              <a:spcBef>
                <a:spcPts val="400"/>
              </a:spcBef>
              <a:defRPr sz="1200"/>
            </a:pPr>
            <a:r>
              <a:t>Зараженные продукты питания — плохо вымытые фрукты, овощи, зелень, недожаренные, недоваренные или сырые мясо и рыба, неправильно приготовленная икра.</a:t>
            </a:r>
          </a:p>
          <a:p>
            <a:pPr>
              <a:spcBef>
                <a:spcPts val="400"/>
              </a:spcBef>
              <a:defRPr sz="1200"/>
            </a:pPr>
            <a:r>
              <a:t>Насекомые. Кровососущие насекомые, укусившие больной организм, могут передать при укусе личинки глистов. Мухи на своих лапках и хоботке переносят яйца глистов на продукты питания.</a:t>
            </a:r>
          </a:p>
          <a:p>
            <a:pPr>
              <a:spcBef>
                <a:spcPts val="400"/>
              </a:spcBef>
              <a:defRPr sz="1200"/>
            </a:pPr>
            <a:r>
              <a:t>Открытые водоемы. При купании личинка паразита проникает через кожу или слизистые оболочки, вода с личинками может случайно попасть в рот.</a:t>
            </a:r>
          </a:p>
          <a:p>
            <a:pPr>
              <a:spcBef>
                <a:spcPts val="400"/>
              </a:spcBef>
              <a:defRPr sz="1200"/>
            </a:pPr>
            <a:r>
              <a:t>Некипяченая вода — цисты лямблий обнаруживаются в хлорированной воде из-под крана.</a:t>
            </a:r>
          </a:p>
          <a:p>
            <a:pPr>
              <a:spcBef>
                <a:spcPts val="400"/>
              </a:spcBef>
              <a:defRPr sz="1200"/>
            </a:pPr>
            <a:r>
              <a:t>Домашние животные. Шерсть животных — это переносчик яиц глистов. Яйца остриц, упавшие с шерсти, сохраняют жизнеспособность до 6 месяцев и через пыль, игрушки, ковры, нательное и постельное белье, руки попадают в пищевой тракт. Собака через влажное дыхание рассеивает яйца на расстояние до 5 метров (кошка — до 3 метров). Фекалии, содержащие яйца глистов, высыхая, разносятся ветром, и все это мы вдыхаем вместе с пылью!</a:t>
            </a:r>
          </a:p>
          <a:p>
            <a:pPr>
              <a:spcBef>
                <a:spcPts val="400"/>
              </a:spcBef>
              <a:defRPr sz="1200"/>
            </a:pPr>
            <a:r>
              <a:t>На открытых продуктах, которые продаются с лотков на улице (например, развесное печенье), в ветреный день можно обнаружить яйца нескольких видов паразитов!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" name="Shape 11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/>
            <a:r>
              <a:t>В норме желудочный сок должен уничтожать яйца глистов и некоторых других паразитов.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9" name="Shape 13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ПАРАЗИТЫ (от греч. parasitos  — сотрапезник) — это организмы, живущие на поверхности или внутри другого организма (хозяина), извлекая из него питательные вещества. Хозяин не извлекает никакой пользы от такого сожительства, ткани его тела повреждаются, наступает общее истощение. </a:t>
            </a:r>
          </a:p>
          <a:p>
            <a:pPr>
              <a:spcBef>
                <a:spcPts val="400"/>
              </a:spcBef>
              <a:defRPr sz="1200"/>
            </a:pPr>
            <a:r>
              <a:t>Гельминтозы — группа наиболее распространенных и массовых паразитарных болезней человека.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1" name="Shape 21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Самые ранние из найденных останков паразитов обнаружены в северном Чили и датируются приблизительно 5900 годом до н. э</a:t>
            </a:r>
          </a:p>
          <a:p>
            <a:pPr>
              <a:spcBef>
                <a:spcPts val="400"/>
              </a:spcBef>
              <a:defRPr sz="1200"/>
            </a:pPr>
            <a:r>
              <a:t>Паразиты были известны с древности. Они упоминаются в трудах Гиппократа (460-375 гг. до н.э.) и Аристотеля (384-322 гг. до н.э.), Авиценны и других древних авторов. Аристотель приводил данные об аскаридах, тениях, острицах, цистицеркозе свиней.  Гиппократ впервые предложил термин «helmins», откуда произошло слово «гельминт». Ибн Сина (Авиценна) описал патологию у животных при гельминтозах и предложил средства для их лечения.</a:t>
            </a:r>
          </a:p>
          <a:p>
            <a:pPr>
              <a:spcBef>
                <a:spcPts val="400"/>
              </a:spcBef>
              <a:defRPr sz="1200"/>
            </a:pPr>
            <a:r>
              <a:t>Изобретение в XVII столетии голландским исследователем А. Левенгуком микроскопа открыло новую эру в истории биологии и положило начало микробиологии и детальному изучению микроорганизмов, в том числе паразитов. </a:t>
            </a:r>
          </a:p>
          <a:p>
            <a:pPr>
              <a:spcBef>
                <a:spcPts val="400"/>
              </a:spcBef>
              <a:defRPr sz="1200"/>
            </a:pPr>
            <a:r>
              <a:t>Ученые стали искать новые методы борьбы с паразитами  и применять на практике наиболее успешные из них.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9" name="Shape 23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Ученые на протяжении тысячелетий искали способы борьбы против паразитов  и экспериментировали с различными растениями, полагая, что если природа создала паразитов, значит, она должна была позаботиться и о защите от них. </a:t>
            </a:r>
          </a:p>
          <a:p>
            <a:pPr>
              <a:spcBef>
                <a:spcPts val="400"/>
              </a:spcBef>
              <a:defRPr sz="1200"/>
            </a:pPr>
            <a:r>
              <a:t>В результате путем проб и ошибок были отобраны наиболее эффективные растения. Было выяснено, что противоглистная активность частей одного и того же растения (корни, бутоны, плоды, листья, скорлупа) может отличаться.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0" name="Shape 28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Жизнедеятельность гельминтов оказывает токсическое влияние на организм хозяина, меняет биоценоз и кислотность кишечника (снижается pH, уменьшается количество лакто-и бифидобактерий, увеличивается численность патогенной микрофлоры), ослабляет иммунитет. Эти последствия паразитарного заболевания необходимо устранять: сорбировать и выводить токсины, увеличивать численность нормальной микрофлоры. Иначе противопаразитарный курс нельзя назвать завершенным.</a:t>
            </a:r>
          </a:p>
          <a:p>
            <a:pPr>
              <a:spcBef>
                <a:spcPts val="400"/>
              </a:spcBef>
              <a:defRPr sz="1200"/>
            </a:pPr>
            <a:r>
              <a:t>Интересно, что присутствие в организме паразитов сдерживает некоторые аллергические реакции, поэтому противопаразитарный курс может вызвать всплеск аллергии.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2" name="Shape 29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Противопаразитарный комплекс широкого спектра действия на основе 12 растительных экстрактов-антигельминтиков. Защищает слизистую оболочку кишечника и способствует детоксикации организма. </a:t>
            </a:r>
          </a:p>
          <a:p>
            <a:pPr>
              <a:spcBef>
                <a:spcPts val="400"/>
              </a:spcBef>
              <a:defRPr sz="1200"/>
            </a:pPr>
          </a:p>
          <a:p>
            <a:pPr>
              <a:spcBef>
                <a:spcPts val="400"/>
              </a:spcBef>
              <a:defRPr sz="1200"/>
            </a:pPr>
            <a:r>
              <a:t>ЭКСТРАКТ ЛИСТЬЕВ ЧЕРНОГО ОРЕХА</a:t>
            </a:r>
          </a:p>
          <a:p>
            <a:pPr>
              <a:spcBef>
                <a:spcPts val="400"/>
              </a:spcBef>
              <a:defRPr sz="1200"/>
            </a:pPr>
            <a:r>
              <a:t>Биоактивные вещества экстракта — танины и горькие гликозиды — действуют на половозрелые особи глистов и их личинки. Воздействует также на лямблии, плазмодии, грибы рода Candida. Способствует улучшению функций кишечника — расслабляет гладкую мускулатуру, уменьшает раздражение слизистых оболочек, ускоряя их заживление.</a:t>
            </a:r>
          </a:p>
          <a:p>
            <a:pPr>
              <a:spcBef>
                <a:spcPts val="400"/>
              </a:spcBef>
              <a:defRPr sz="1200"/>
            </a:pPr>
            <a:r>
              <a:t>ЭКСТРАКТ КОРНЯ ГОРЕЧАВКИ </a:t>
            </a:r>
          </a:p>
          <a:p>
            <a:pPr>
              <a:spcBef>
                <a:spcPts val="400"/>
              </a:spcBef>
              <a:defRPr sz="1200"/>
            </a:pPr>
            <a:r>
              <a:t>Действенный природный антигельминтик. Содержащийся в растении генциопикрин способен блокировать жизнедеятельность одного из наиболее опасных паразитов Тохосаrа canis на ранней стадии его развития.</a:t>
            </a:r>
          </a:p>
          <a:p>
            <a:pPr>
              <a:spcBef>
                <a:spcPts val="400"/>
              </a:spcBef>
              <a:defRPr sz="1200"/>
            </a:pPr>
          </a:p>
          <a:p>
            <a:pPr>
              <a:spcBef>
                <a:spcPts val="400"/>
              </a:spcBef>
              <a:defRPr sz="1200"/>
            </a:pPr>
            <a:r>
              <a:t>ЭКСТРАКТ ПЛОДОВ ПЕРЦА</a:t>
            </a:r>
          </a:p>
          <a:p>
            <a:pPr>
              <a:spcBef>
                <a:spcPts val="400"/>
              </a:spcBef>
              <a:defRPr sz="1200"/>
            </a:pPr>
            <a:r>
              <a:t>Содержит пиперин, обладающий антисептическим действием, особенно в отношении бактерий рода Heliсobacter и грибов рода Candida.</a:t>
            </a:r>
          </a:p>
          <a:p>
            <a:pPr>
              <a:spcBef>
                <a:spcPts val="400"/>
              </a:spcBef>
              <a:defRPr sz="1200"/>
            </a:pPr>
            <a:r>
              <a:t> </a:t>
            </a:r>
          </a:p>
          <a:p>
            <a:pPr>
              <a:spcBef>
                <a:spcPts val="400"/>
              </a:spcBef>
              <a:defRPr sz="1200"/>
            </a:pPr>
            <a:r>
              <a:t>ЭКСТРАКТ ТИМЬЯНА</a:t>
            </a:r>
          </a:p>
          <a:p>
            <a:pPr>
              <a:spcBef>
                <a:spcPts val="400"/>
              </a:spcBef>
              <a:defRPr sz="1200"/>
            </a:pPr>
            <a:r>
              <a:t>Источник тимола, который особенно эффективен в отношении экзотических гельминтов анкилостомы и некатора.</a:t>
            </a:r>
          </a:p>
          <a:p>
            <a:pPr>
              <a:spcBef>
                <a:spcPts val="400"/>
              </a:spcBef>
              <a:defRPr sz="1200"/>
            </a:pPr>
            <a:r>
              <a:t> </a:t>
            </a:r>
          </a:p>
          <a:p>
            <a:pPr>
              <a:spcBef>
                <a:spcPts val="400"/>
              </a:spcBef>
              <a:defRPr sz="1200"/>
            </a:pPr>
            <a:r>
              <a:t>ЭКСТРАКТ ЧЕСНОКА</a:t>
            </a:r>
          </a:p>
          <a:p>
            <a:pPr>
              <a:spcBef>
                <a:spcPts val="400"/>
              </a:spcBef>
              <a:defRPr sz="1200"/>
            </a:pPr>
            <a:r>
              <a:t>Повышает защитные силы организма, помогает при самых различных проблемах со здоровьем, в том числе и при паразитарных инфекциях.</a:t>
            </a:r>
          </a:p>
          <a:p>
            <a:pPr>
              <a:spcBef>
                <a:spcPts val="400"/>
              </a:spcBef>
              <a:defRPr sz="1200"/>
            </a:pPr>
            <a:r>
              <a:t>ЭКСТРАКТ ЦВЕТКОВ РОМАШКИ</a:t>
            </a:r>
          </a:p>
          <a:p>
            <a:pPr>
              <a:spcBef>
                <a:spcPts val="400"/>
              </a:spcBef>
              <a:defRPr sz="1200"/>
            </a:pPr>
            <a:r>
              <a:t>Ромашка обладает антигельминтными и противопротозойными свойствами в отношении таких паразитов, как острицы, аскариды, анизакиды, бычий цепень, лямблии.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4" name="Shape 30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/>
            <a:r>
              <a:t>Корень лопуха является известным средством для очищения организма. Его активные компоненты оказывают регулирующее воздействие на работу печени, желчного пузыря и поджелудочной железы, способствуют восстановлению тканей желудочно-кишечного тракта и нормализации уровня холестерина.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826683" y="769937"/>
            <a:ext cx="9753601" cy="166846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6805083" y="2438400"/>
            <a:ext cx="4775201" cy="441960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8463986" y="6224244"/>
            <a:ext cx="273615" cy="264213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9144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13716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18288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22860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27432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32004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36576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4114800" marR="0" indent="-4064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33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4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png"/><Relationship Id="rId11" Type="http://schemas.openxmlformats.org/officeDocument/2006/relationships/image" Target="../media/image42.png"/><Relationship Id="rId12" Type="http://schemas.openxmlformats.org/officeDocument/2006/relationships/image" Target="../media/image43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Relationship Id="rId3" Type="http://schemas.openxmlformats.org/officeDocument/2006/relationships/image" Target="../media/image2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55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56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57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58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59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25.png"/><Relationship Id="rId7" Type="http://schemas.openxmlformats.org/officeDocument/2006/relationships/image" Target="../media/image63.png"/><Relationship Id="rId8" Type="http://schemas.openxmlformats.org/officeDocument/2006/relationships/image" Target="../media/image64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Relationship Id="rId3" Type="http://schemas.openxmlformats.org/officeDocument/2006/relationships/image" Target="../media/image2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7" Type="http://schemas.openxmlformats.org/officeDocument/2006/relationships/image" Target="../media/image76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image" Target="../media/image16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Shape 28"/>
          <p:cNvSpPr/>
          <p:nvPr/>
        </p:nvSpPr>
        <p:spPr>
          <a:xfrm>
            <a:off x="657225" y="1917269"/>
            <a:ext cx="5226050" cy="1259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lnSpc>
                <a:spcPct val="90000"/>
              </a:lnSpc>
              <a:defRPr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>
              <a:lnSpc>
                <a:spcPct val="90000"/>
              </a:lnSpc>
              <a:defRPr b="1" sz="6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Parashield</a:t>
            </a:r>
          </a:p>
        </p:txBody>
      </p:sp>
      <p:sp>
        <p:nvSpPr>
          <p:cNvPr id="29" name="Shape 29"/>
          <p:cNvSpPr/>
          <p:nvPr/>
        </p:nvSpPr>
        <p:spPr>
          <a:xfrm>
            <a:off x="647700" y="3219756"/>
            <a:ext cx="5081588" cy="901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lnSpc>
                <a:spcPct val="90000"/>
              </a:lnSpc>
              <a:defRPr b="1" sz="2800">
                <a:solidFill>
                  <a:srgbClr val="FFFE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для защиты </a:t>
            </a:r>
          </a:p>
          <a:p>
            <a:pPr>
              <a:lnSpc>
                <a:spcPct val="90000"/>
              </a:lnSpc>
              <a:defRPr b="1" sz="2800">
                <a:solidFill>
                  <a:srgbClr val="FFFE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от паразитов</a:t>
            </a:r>
          </a:p>
        </p:txBody>
      </p:sp>
      <p:pic>
        <p:nvPicPr>
          <p:cNvPr id="30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65862" y="1893888"/>
            <a:ext cx="4422777" cy="35528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Shape 169"/>
          <p:cNvSpPr/>
          <p:nvPr/>
        </p:nvSpPr>
        <p:spPr>
          <a:xfrm>
            <a:off x="709612" y="400238"/>
            <a:ext cx="10106026" cy="1066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3400">
                <a:solidFill>
                  <a:srgbClr val="535353"/>
                </a:solidFill>
              </a:defRPr>
            </a:pPr>
            <a:r>
              <a:t>КАК ПАРАЗИТЫ ДЕЙСТВУЮТ </a:t>
            </a:r>
          </a:p>
          <a:p>
            <a:pPr>
              <a:defRPr b="1" sz="3400">
                <a:solidFill>
                  <a:srgbClr val="535353"/>
                </a:solidFill>
              </a:defRPr>
            </a:pPr>
            <a:r>
              <a:t>В ОРГАНИЗМЕ ЧЕЛОВЕКА   </a:t>
            </a:r>
          </a:p>
        </p:txBody>
      </p:sp>
      <p:sp>
        <p:nvSpPr>
          <p:cNvPr id="170" name="Shape 170"/>
          <p:cNvSpPr/>
          <p:nvPr/>
        </p:nvSpPr>
        <p:spPr>
          <a:xfrm>
            <a:off x="2265363" y="3297237"/>
            <a:ext cx="1695452" cy="331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>
            <a:lvl1pPr>
              <a:defRPr b="1" sz="180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ПИТАЮТСЯ</a:t>
            </a:r>
          </a:p>
        </p:txBody>
      </p:sp>
      <p:sp>
        <p:nvSpPr>
          <p:cNvPr id="171" name="Shape 171"/>
          <p:cNvSpPr/>
          <p:nvPr/>
        </p:nvSpPr>
        <p:spPr>
          <a:xfrm>
            <a:off x="7489825" y="3136899"/>
            <a:ext cx="1558925" cy="62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ОТРАВЛЯЮТ</a:t>
            </a:r>
          </a:p>
          <a:p>
            <a:pPr>
              <a:defRPr b="1" sz="180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ОРГАНИЗМ</a:t>
            </a:r>
          </a:p>
        </p:txBody>
      </p:sp>
      <p:sp>
        <p:nvSpPr>
          <p:cNvPr id="172" name="Shape 172"/>
          <p:cNvSpPr/>
          <p:nvPr/>
        </p:nvSpPr>
        <p:spPr>
          <a:xfrm>
            <a:off x="2265362" y="3887787"/>
            <a:ext cx="3594103" cy="540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600">
                <a:solidFill>
                  <a:srgbClr val="535353"/>
                </a:solidFill>
              </a:defRPr>
            </a:pPr>
            <a:r>
              <a:t>Паразиты всасывают полезные </a:t>
            </a:r>
          </a:p>
          <a:p>
            <a:pPr>
              <a:defRPr sz="1600">
                <a:solidFill>
                  <a:srgbClr val="535353"/>
                </a:solidFill>
              </a:defRPr>
            </a:pPr>
            <a:r>
              <a:t>вещества нашего организма</a:t>
            </a:r>
          </a:p>
        </p:txBody>
      </p:sp>
      <p:sp>
        <p:nvSpPr>
          <p:cNvPr id="173" name="Shape 173"/>
          <p:cNvSpPr/>
          <p:nvPr/>
        </p:nvSpPr>
        <p:spPr>
          <a:xfrm>
            <a:off x="7485063" y="3887787"/>
            <a:ext cx="3187702" cy="540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600">
                <a:solidFill>
                  <a:srgbClr val="535353"/>
                </a:solidFill>
              </a:defRPr>
            </a:pPr>
            <a:r>
              <a:t>Выделяют</a:t>
            </a:r>
          </a:p>
          <a:p>
            <a:pPr>
              <a:defRPr sz="1600">
                <a:solidFill>
                  <a:srgbClr val="535353"/>
                </a:solidFill>
              </a:defRPr>
            </a:pPr>
            <a:r>
              <a:t>ядовитые ферменты</a:t>
            </a:r>
          </a:p>
        </p:txBody>
      </p:sp>
      <p:sp>
        <p:nvSpPr>
          <p:cNvPr id="174" name="Shape 174"/>
          <p:cNvSpPr/>
          <p:nvPr/>
        </p:nvSpPr>
        <p:spPr>
          <a:xfrm>
            <a:off x="2255838" y="4864099"/>
            <a:ext cx="2238377" cy="769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600">
                <a:solidFill>
                  <a:srgbClr val="F28B2B"/>
                </a:solidFill>
              </a:defRPr>
            </a:pPr>
            <a:r>
              <a:t>Аллергия</a:t>
            </a:r>
          </a:p>
          <a:p>
            <a:pPr>
              <a:defRPr b="1" sz="1600">
                <a:solidFill>
                  <a:srgbClr val="F28B2B"/>
                </a:solidFill>
              </a:defRPr>
            </a:pPr>
            <a:r>
              <a:t>Инфекции</a:t>
            </a:r>
          </a:p>
          <a:p>
            <a:pPr>
              <a:defRPr b="1" sz="1600">
                <a:solidFill>
                  <a:srgbClr val="F28B2B"/>
                </a:solidFill>
              </a:defRPr>
            </a:pPr>
            <a:r>
              <a:t>Бессонница</a:t>
            </a:r>
          </a:p>
        </p:txBody>
      </p:sp>
      <p:sp>
        <p:nvSpPr>
          <p:cNvPr id="175" name="Shape 175"/>
          <p:cNvSpPr/>
          <p:nvPr/>
        </p:nvSpPr>
        <p:spPr>
          <a:xfrm>
            <a:off x="7512050" y="4864099"/>
            <a:ext cx="3303588" cy="540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600">
                <a:solidFill>
                  <a:srgbClr val="F28B2B"/>
                </a:solidFill>
              </a:defRPr>
            </a:pPr>
            <a:r>
              <a:t>Отравление</a:t>
            </a:r>
          </a:p>
          <a:p>
            <a:pPr>
              <a:defRPr b="1" sz="1600">
                <a:solidFill>
                  <a:srgbClr val="F28B2B"/>
                </a:solidFill>
              </a:defRPr>
            </a:pPr>
            <a:r>
              <a:t>Сбой работы органов</a:t>
            </a:r>
          </a:p>
        </p:txBody>
      </p:sp>
      <p:pic>
        <p:nvPicPr>
          <p:cNvPr id="176" name="image3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74875" y="2392363"/>
            <a:ext cx="730250" cy="7556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age3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58088" y="2459038"/>
            <a:ext cx="612777" cy="635002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Shape 178"/>
          <p:cNvSpPr/>
          <p:nvPr/>
        </p:nvSpPr>
        <p:spPr>
          <a:xfrm flipV="1">
            <a:off x="2347595" y="4425949"/>
            <a:ext cx="2" cy="388941"/>
          </a:xfrm>
          <a:prstGeom prst="line">
            <a:avLst/>
          </a:prstGeom>
          <a:ln w="25400">
            <a:solidFill>
              <a:srgbClr val="FD9626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79" name="Shape 179"/>
          <p:cNvSpPr/>
          <p:nvPr/>
        </p:nvSpPr>
        <p:spPr>
          <a:xfrm flipV="1">
            <a:off x="7597457" y="4454524"/>
            <a:ext cx="2" cy="331791"/>
          </a:xfrm>
          <a:prstGeom prst="line">
            <a:avLst/>
          </a:prstGeom>
          <a:ln w="25400">
            <a:solidFill>
              <a:srgbClr val="FD9626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80" name="Shape 180"/>
          <p:cNvSpPr/>
          <p:nvPr/>
        </p:nvSpPr>
        <p:spPr>
          <a:xfrm flipH="1">
            <a:off x="-28577" y="3465195"/>
            <a:ext cx="1695452" cy="2"/>
          </a:xfrm>
          <a:prstGeom prst="line">
            <a:avLst/>
          </a:prstGeom>
          <a:ln w="50800">
            <a:solidFill>
              <a:srgbClr val="FD9626"/>
            </a:solidFill>
            <a:miter lim="400000"/>
            <a:head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81" name="Shape 181"/>
          <p:cNvSpPr/>
          <p:nvPr/>
        </p:nvSpPr>
        <p:spPr>
          <a:xfrm flipH="1" flipV="1">
            <a:off x="4100512" y="3465193"/>
            <a:ext cx="3186114" cy="3"/>
          </a:xfrm>
          <a:prstGeom prst="line">
            <a:avLst/>
          </a:prstGeom>
          <a:ln w="50800">
            <a:solidFill>
              <a:srgbClr val="FD9626"/>
            </a:solidFill>
            <a:miter lim="400000"/>
            <a:headEnd type="triangle"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age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Shape 184"/>
          <p:cNvSpPr/>
          <p:nvPr/>
        </p:nvSpPr>
        <p:spPr>
          <a:xfrm>
            <a:off x="1003300" y="381181"/>
            <a:ext cx="9712325" cy="59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>
            <a:lvl1pPr>
              <a:defRPr b="1" sz="3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ПОСЛЕДСТВИЯ ДЛЯ ОРГАНИЗМА</a:t>
            </a:r>
          </a:p>
        </p:txBody>
      </p:sp>
      <p:sp>
        <p:nvSpPr>
          <p:cNvPr id="185" name="Shape 185"/>
          <p:cNvSpPr/>
          <p:nvPr/>
        </p:nvSpPr>
        <p:spPr>
          <a:xfrm>
            <a:off x="1029492" y="1185862"/>
            <a:ext cx="9659940" cy="615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1800">
                <a:solidFill>
                  <a:srgbClr val="FFFFFF"/>
                </a:solidFill>
              </a:defRPr>
            </a:pPr>
            <a:r>
              <a:t>Личинки паразитов могут разноситься с кровью по всему </a:t>
            </a:r>
          </a:p>
          <a:p>
            <a:pPr>
              <a:defRPr b="1" sz="1800">
                <a:solidFill>
                  <a:srgbClr val="FFFFFF"/>
                </a:solidFill>
              </a:defRPr>
            </a:pPr>
            <a:r>
              <a:t>организму и вызывать: </a:t>
            </a:r>
          </a:p>
        </p:txBody>
      </p:sp>
      <p:sp>
        <p:nvSpPr>
          <p:cNvPr id="186" name="Shape 186"/>
          <p:cNvSpPr/>
          <p:nvPr/>
        </p:nvSpPr>
        <p:spPr>
          <a:xfrm>
            <a:off x="1127125" y="2392631"/>
            <a:ext cx="3340100" cy="1486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1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- перитонит</a:t>
            </a:r>
          </a:p>
          <a:p>
            <a:pPr>
              <a:defRPr b="1" sz="1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- непроходимость кишечника</a:t>
            </a:r>
          </a:p>
          <a:p>
            <a:pPr>
              <a:defRPr b="1" sz="1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- нарушение микрофлоры </a:t>
            </a:r>
          </a:p>
          <a:p>
            <a:pPr>
              <a:defRPr b="1" sz="1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и кислотности кишечника </a:t>
            </a:r>
          </a:p>
        </p:txBody>
      </p:sp>
      <p:sp>
        <p:nvSpPr>
          <p:cNvPr id="187" name="Shape 187"/>
          <p:cNvSpPr/>
          <p:nvPr/>
        </p:nvSpPr>
        <p:spPr>
          <a:xfrm>
            <a:off x="8520113" y="3943619"/>
            <a:ext cx="2784477" cy="369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>
            <a:lvl1pPr>
              <a:defRPr b="1" sz="1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- панкреатит</a:t>
            </a:r>
          </a:p>
        </p:txBody>
      </p:sp>
      <p:sp>
        <p:nvSpPr>
          <p:cNvPr id="188" name="Shape 188"/>
          <p:cNvSpPr/>
          <p:nvPr/>
        </p:nvSpPr>
        <p:spPr>
          <a:xfrm>
            <a:off x="1127125" y="4283343"/>
            <a:ext cx="2784475" cy="928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1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- абсцессы печени</a:t>
            </a:r>
          </a:p>
          <a:p>
            <a:pPr>
              <a:defRPr b="1" sz="1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- накопление токсинов </a:t>
            </a:r>
          </a:p>
          <a:p>
            <a:pPr>
              <a:defRPr b="1" sz="1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- холецистит</a:t>
            </a:r>
          </a:p>
        </p:txBody>
      </p:sp>
      <p:sp>
        <p:nvSpPr>
          <p:cNvPr id="189" name="Shape 189"/>
          <p:cNvSpPr/>
          <p:nvPr/>
        </p:nvSpPr>
        <p:spPr>
          <a:xfrm>
            <a:off x="8513763" y="1821131"/>
            <a:ext cx="2784477" cy="1486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1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- пневмонию</a:t>
            </a:r>
          </a:p>
          <a:p>
            <a:pPr>
              <a:defRPr b="1" sz="1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- удушье при проникновении </a:t>
            </a:r>
          </a:p>
          <a:p>
            <a:pPr>
              <a:defRPr b="1" sz="1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в дыхательные пути</a:t>
            </a:r>
          </a:p>
          <a:p>
            <a:pPr>
              <a:defRPr b="1" sz="1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- гнойные плевриты</a:t>
            </a:r>
          </a:p>
        </p:txBody>
      </p:sp>
      <p:sp>
        <p:nvSpPr>
          <p:cNvPr id="190" name="Shape 190"/>
          <p:cNvSpPr/>
          <p:nvPr/>
        </p:nvSpPr>
        <p:spPr>
          <a:xfrm>
            <a:off x="8513763" y="4588937"/>
            <a:ext cx="2784477" cy="64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1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- пороки развития </a:t>
            </a:r>
          </a:p>
          <a:p>
            <a:pPr>
              <a:defRPr b="1" sz="1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плода</a:t>
            </a:r>
          </a:p>
        </p:txBody>
      </p:sp>
      <p:sp>
        <p:nvSpPr>
          <p:cNvPr id="191" name="Shape 191"/>
          <p:cNvSpPr/>
          <p:nvPr/>
        </p:nvSpPr>
        <p:spPr>
          <a:xfrm>
            <a:off x="8513763" y="5608906"/>
            <a:ext cx="2784477" cy="64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1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- ослабление </a:t>
            </a:r>
          </a:p>
          <a:p>
            <a:pPr>
              <a:defRPr b="1" sz="1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иммунитета</a:t>
            </a:r>
          </a:p>
        </p:txBody>
      </p:sp>
      <p:pic>
        <p:nvPicPr>
          <p:cNvPr id="192" name="image33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26508"/>
          <a:stretch>
            <a:fillRect/>
          </a:stretch>
        </p:blipFill>
        <p:spPr>
          <a:xfrm>
            <a:off x="2882900" y="1985963"/>
            <a:ext cx="6464300" cy="4914902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Shape 193"/>
          <p:cNvSpPr/>
          <p:nvPr/>
        </p:nvSpPr>
        <p:spPr>
          <a:xfrm>
            <a:off x="5968998" y="3068638"/>
            <a:ext cx="233367" cy="233365"/>
          </a:xfrm>
          <a:prstGeom prst="ellipse">
            <a:avLst/>
          </a:prstGeom>
          <a:solidFill>
            <a:srgbClr val="FDE55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algn="r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194" name="Shape 194"/>
          <p:cNvSpPr/>
          <p:nvPr/>
        </p:nvSpPr>
        <p:spPr>
          <a:xfrm>
            <a:off x="6126162" y="3198813"/>
            <a:ext cx="2262189" cy="2"/>
          </a:xfrm>
          <a:prstGeom prst="line">
            <a:avLst/>
          </a:prstGeom>
          <a:ln w="25400">
            <a:solidFill>
              <a:srgbClr val="FEE74B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95" name="Shape 195"/>
          <p:cNvSpPr/>
          <p:nvPr/>
        </p:nvSpPr>
        <p:spPr>
          <a:xfrm>
            <a:off x="6005512" y="4032248"/>
            <a:ext cx="233365" cy="233367"/>
          </a:xfrm>
          <a:prstGeom prst="ellipse">
            <a:avLst/>
          </a:prstGeom>
          <a:solidFill>
            <a:srgbClr val="FDE55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algn="r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196" name="Shape 196"/>
          <p:cNvSpPr/>
          <p:nvPr/>
        </p:nvSpPr>
        <p:spPr>
          <a:xfrm>
            <a:off x="5735637" y="4367212"/>
            <a:ext cx="231779" cy="233365"/>
          </a:xfrm>
          <a:prstGeom prst="ellipse">
            <a:avLst/>
          </a:prstGeom>
          <a:solidFill>
            <a:srgbClr val="FDE55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algn="r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197" name="Shape 197"/>
          <p:cNvSpPr/>
          <p:nvPr/>
        </p:nvSpPr>
        <p:spPr>
          <a:xfrm>
            <a:off x="5978523" y="3606798"/>
            <a:ext cx="233367" cy="233367"/>
          </a:xfrm>
          <a:prstGeom prst="ellipse">
            <a:avLst/>
          </a:prstGeom>
          <a:solidFill>
            <a:srgbClr val="FDE55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algn="r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198" name="Shape 198"/>
          <p:cNvSpPr/>
          <p:nvPr/>
        </p:nvSpPr>
        <p:spPr>
          <a:xfrm>
            <a:off x="3475036" y="4483100"/>
            <a:ext cx="2330452" cy="0"/>
          </a:xfrm>
          <a:prstGeom prst="line">
            <a:avLst/>
          </a:prstGeom>
          <a:ln w="25400">
            <a:solidFill>
              <a:srgbClr val="FEE74B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99" name="Shape 199"/>
          <p:cNvSpPr/>
          <p:nvPr/>
        </p:nvSpPr>
        <p:spPr>
          <a:xfrm>
            <a:off x="4364378" y="3724275"/>
            <a:ext cx="1769724" cy="0"/>
          </a:xfrm>
          <a:prstGeom prst="line">
            <a:avLst/>
          </a:prstGeom>
          <a:ln w="25400">
            <a:solidFill>
              <a:srgbClr val="FEE74B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00" name="Shape 200"/>
          <p:cNvSpPr/>
          <p:nvPr/>
        </p:nvSpPr>
        <p:spPr>
          <a:xfrm>
            <a:off x="6143625" y="4154487"/>
            <a:ext cx="2330452" cy="2"/>
          </a:xfrm>
          <a:prstGeom prst="line">
            <a:avLst/>
          </a:prstGeom>
          <a:ln w="25400">
            <a:solidFill>
              <a:srgbClr val="FEE74B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01" name="Shape 201"/>
          <p:cNvSpPr/>
          <p:nvPr/>
        </p:nvSpPr>
        <p:spPr>
          <a:xfrm>
            <a:off x="5999162" y="4681537"/>
            <a:ext cx="233365" cy="233365"/>
          </a:xfrm>
          <a:prstGeom prst="ellipse">
            <a:avLst/>
          </a:prstGeom>
          <a:solidFill>
            <a:srgbClr val="FDE55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algn="r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202" name="Shape 202"/>
          <p:cNvSpPr/>
          <p:nvPr/>
        </p:nvSpPr>
        <p:spPr>
          <a:xfrm>
            <a:off x="6135688" y="4799012"/>
            <a:ext cx="2332037" cy="2"/>
          </a:xfrm>
          <a:prstGeom prst="line">
            <a:avLst/>
          </a:prstGeom>
          <a:ln w="25400">
            <a:solidFill>
              <a:srgbClr val="FEE74B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03" name="Shape 203"/>
          <p:cNvSpPr/>
          <p:nvPr/>
        </p:nvSpPr>
        <p:spPr>
          <a:xfrm>
            <a:off x="6118223" y="5697537"/>
            <a:ext cx="233367" cy="233365"/>
          </a:xfrm>
          <a:prstGeom prst="ellipse">
            <a:avLst/>
          </a:prstGeom>
          <a:solidFill>
            <a:srgbClr val="FDE55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algn="r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204" name="Shape 204"/>
          <p:cNvSpPr/>
          <p:nvPr/>
        </p:nvSpPr>
        <p:spPr>
          <a:xfrm>
            <a:off x="6359525" y="5815012"/>
            <a:ext cx="2108202" cy="2"/>
          </a:xfrm>
          <a:prstGeom prst="line">
            <a:avLst/>
          </a:prstGeom>
          <a:ln w="25400">
            <a:solidFill>
              <a:srgbClr val="FEE74B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/>
          <p:nvPr/>
        </p:nvSpPr>
        <p:spPr>
          <a:xfrm>
            <a:off x="-20640" y="4762"/>
            <a:ext cx="12233280" cy="6858001"/>
          </a:xfrm>
          <a:prstGeom prst="rect">
            <a:avLst/>
          </a:prstGeom>
          <a:solidFill>
            <a:srgbClr val="FEDE66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pic>
        <p:nvPicPr>
          <p:cNvPr id="207" name="image3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950" y="784225"/>
            <a:ext cx="119761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Shape 208"/>
          <p:cNvSpPr/>
          <p:nvPr/>
        </p:nvSpPr>
        <p:spPr>
          <a:xfrm>
            <a:off x="1014413" y="401826"/>
            <a:ext cx="8291511" cy="1066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3400">
                <a:solidFill>
                  <a:srgbClr val="535353"/>
                </a:solidFill>
              </a:defRPr>
            </a:pPr>
            <a:r>
              <a:t>ПАРАЗИТЫ БЫЛИ </a:t>
            </a:r>
          </a:p>
          <a:p>
            <a:pPr>
              <a:defRPr b="1" sz="3400">
                <a:solidFill>
                  <a:srgbClr val="535353"/>
                </a:solidFill>
              </a:defRPr>
            </a:pPr>
            <a:r>
              <a:t>ИЗВЕСТНЫ С ДРЕВНОСТИ</a:t>
            </a:r>
          </a:p>
        </p:txBody>
      </p:sp>
      <p:sp>
        <p:nvSpPr>
          <p:cNvPr id="209" name="Shape 209"/>
          <p:cNvSpPr/>
          <p:nvPr/>
        </p:nvSpPr>
        <p:spPr>
          <a:xfrm>
            <a:off x="1042987" y="1878013"/>
            <a:ext cx="7302501" cy="11860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24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Человек всегда жил по соседству </a:t>
            </a:r>
          </a:p>
          <a:p>
            <a:pPr>
              <a:defRPr b="1" sz="24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 паразитами и научился бороться </a:t>
            </a:r>
          </a:p>
          <a:p>
            <a:pPr>
              <a:defRPr b="1" sz="24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 ними с помощью растений.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Shape 214"/>
          <p:cNvSpPr/>
          <p:nvPr/>
        </p:nvSpPr>
        <p:spPr>
          <a:xfrm>
            <a:off x="1003300" y="385943"/>
            <a:ext cx="9712325" cy="1118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3400">
                <a:solidFill>
                  <a:srgbClr val="FD9B2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ФИТОПОДХОД</a:t>
            </a:r>
            <a:r>
              <a:rPr>
                <a:solidFill>
                  <a:srgbClr val="535353"/>
                </a:solidFill>
              </a:rPr>
              <a:t> КАК МЕТОД БОРЬБЫ </a:t>
            </a:r>
            <a:endParaRPr>
              <a:solidFill>
                <a:srgbClr val="535353"/>
              </a:solidFill>
            </a:endParaRPr>
          </a:p>
          <a:p>
            <a:pPr>
              <a:defRPr b="1" sz="34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 ПРОФИЛАКТИКИ  </a:t>
            </a:r>
          </a:p>
        </p:txBody>
      </p:sp>
      <p:sp>
        <p:nvSpPr>
          <p:cNvPr id="215" name="Shape 215"/>
          <p:cNvSpPr/>
          <p:nvPr/>
        </p:nvSpPr>
        <p:spPr>
          <a:xfrm>
            <a:off x="1429998" y="1754200"/>
            <a:ext cx="9417303" cy="16826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sz="1800">
                <a:solidFill>
                  <a:srgbClr val="535353"/>
                </a:solidFill>
              </a:defRPr>
            </a:pPr>
          </a:p>
          <a:p>
            <a:pPr>
              <a:defRPr sz="1800">
                <a:solidFill>
                  <a:srgbClr val="535353"/>
                </a:solidFill>
              </a:defRPr>
            </a:pPr>
          </a:p>
          <a:p>
            <a:pPr>
              <a:defRPr b="1" sz="1800">
                <a:solidFill>
                  <a:srgbClr val="535353"/>
                </a:solidFill>
              </a:defRPr>
            </a:pPr>
          </a:p>
          <a:p>
            <a:pPr>
              <a:defRPr b="1" sz="1800">
                <a:solidFill>
                  <a:srgbClr val="535353"/>
                </a:solidFill>
              </a:defRPr>
            </a:pPr>
            <a:r>
              <a:t>увеличить концентрацию активных компонентов;</a:t>
            </a:r>
          </a:p>
          <a:p>
            <a:pPr>
              <a:defRPr b="1" sz="1800">
                <a:solidFill>
                  <a:srgbClr val="535353"/>
                </a:solidFill>
              </a:defRPr>
            </a:pPr>
          </a:p>
          <a:p>
            <a:pPr>
              <a:defRPr b="1" sz="1800">
                <a:solidFill>
                  <a:srgbClr val="535353"/>
                </a:solidFill>
              </a:defRPr>
            </a:pPr>
            <a:r>
              <a:t>повысить эффективность фитокомплекса.</a:t>
            </a:r>
          </a:p>
        </p:txBody>
      </p:sp>
      <p:sp>
        <p:nvSpPr>
          <p:cNvPr id="216" name="Shape 216"/>
          <p:cNvSpPr/>
          <p:nvPr/>
        </p:nvSpPr>
        <p:spPr>
          <a:xfrm>
            <a:off x="1100137" y="2676525"/>
            <a:ext cx="185741" cy="184150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217" name="Shape 217"/>
          <p:cNvSpPr/>
          <p:nvPr/>
        </p:nvSpPr>
        <p:spPr>
          <a:xfrm>
            <a:off x="1100137" y="3214688"/>
            <a:ext cx="185741" cy="184153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grpSp>
        <p:nvGrpSpPr>
          <p:cNvPr id="236" name="Group 236"/>
          <p:cNvGrpSpPr/>
          <p:nvPr/>
        </p:nvGrpSpPr>
        <p:grpSpPr>
          <a:xfrm>
            <a:off x="614360" y="3773584"/>
            <a:ext cx="11209342" cy="1942909"/>
            <a:chOff x="0" y="0"/>
            <a:chExt cx="11209340" cy="1942908"/>
          </a:xfrm>
        </p:grpSpPr>
        <p:sp>
          <p:nvSpPr>
            <p:cNvPr id="218" name="Shape 218"/>
            <p:cNvSpPr/>
            <p:nvPr/>
          </p:nvSpPr>
          <p:spPr>
            <a:xfrm>
              <a:off x="3810112" y="1584789"/>
              <a:ext cx="1055404" cy="3119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75" tIns="44975" rIns="44975" bIns="44975" numCol="1" anchor="ctr">
              <a:spAutoFit/>
            </a:bodyPr>
            <a:lstStyle>
              <a:lvl1pPr>
                <a:defRPr sz="1600">
                  <a:solidFill>
                    <a:srgbClr val="535353"/>
                  </a:solidFill>
                </a:defRPr>
              </a:lvl1pPr>
            </a:lstStyle>
            <a:p>
              <a:pPr/>
              <a:r>
                <a:t>тимьян</a:t>
              </a:r>
            </a:p>
          </p:txBody>
        </p:sp>
        <p:pic>
          <p:nvPicPr>
            <p:cNvPr id="219" name="image35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810112" y="475803"/>
              <a:ext cx="1055405" cy="1092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0" name="image36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734094" y="431570"/>
              <a:ext cx="1140885" cy="11807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1" name="image37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676518" y="431204"/>
              <a:ext cx="1140887" cy="11814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2" name="image38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273033" y="528719"/>
              <a:ext cx="953144" cy="9864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3" name="Shape 223"/>
            <p:cNvSpPr/>
            <p:nvPr/>
          </p:nvSpPr>
          <p:spPr>
            <a:xfrm>
              <a:off x="5877873" y="1584789"/>
              <a:ext cx="1003961" cy="3119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75" tIns="44975" rIns="44975" bIns="44975" numCol="1" anchor="ctr">
              <a:spAutoFit/>
            </a:bodyPr>
            <a:lstStyle>
              <a:lvl1pPr>
                <a:defRPr sz="1600">
                  <a:solidFill>
                    <a:srgbClr val="535353"/>
                  </a:solidFill>
                </a:defRPr>
              </a:lvl1pPr>
            </a:lstStyle>
            <a:p>
              <a:pPr/>
              <a:r>
                <a:t>шалфей</a:t>
              </a:r>
            </a:p>
          </p:txBody>
        </p:sp>
        <p:sp>
          <p:nvSpPr>
            <p:cNvPr id="224" name="Shape 224"/>
            <p:cNvSpPr/>
            <p:nvPr/>
          </p:nvSpPr>
          <p:spPr>
            <a:xfrm>
              <a:off x="1247623" y="1584789"/>
              <a:ext cx="1003962" cy="3119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75" tIns="44975" rIns="44975" bIns="44975" numCol="1" anchor="ctr">
              <a:spAutoFit/>
            </a:bodyPr>
            <a:lstStyle>
              <a:lvl1pPr>
                <a:defRPr sz="1600">
                  <a:solidFill>
                    <a:srgbClr val="535353"/>
                  </a:solidFill>
                </a:defRPr>
              </a:lvl1pPr>
            </a:lstStyle>
            <a:p>
              <a:pPr/>
              <a:r>
                <a:t>душица</a:t>
              </a:r>
            </a:p>
          </p:txBody>
        </p:sp>
        <p:sp>
          <p:nvSpPr>
            <p:cNvPr id="225" name="Shape 225"/>
            <p:cNvSpPr/>
            <p:nvPr/>
          </p:nvSpPr>
          <p:spPr>
            <a:xfrm>
              <a:off x="8597030" y="1584789"/>
              <a:ext cx="1408059" cy="3119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75" tIns="44975" rIns="44975" bIns="44975" numCol="1" anchor="ctr">
              <a:spAutoFit/>
            </a:bodyPr>
            <a:lstStyle>
              <a:lvl1pPr>
                <a:defRPr sz="1600">
                  <a:solidFill>
                    <a:srgbClr val="535353"/>
                  </a:solidFill>
                </a:defRPr>
              </a:lvl1pPr>
            </a:lstStyle>
            <a:p>
              <a:pPr/>
              <a:r>
                <a:t>ромашка</a:t>
              </a:r>
            </a:p>
          </p:txBody>
        </p:sp>
        <p:sp>
          <p:nvSpPr>
            <p:cNvPr id="226" name="Shape 226"/>
            <p:cNvSpPr/>
            <p:nvPr/>
          </p:nvSpPr>
          <p:spPr>
            <a:xfrm>
              <a:off x="361050" y="1584789"/>
              <a:ext cx="779833" cy="3119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75" tIns="44975" rIns="44975" bIns="44975" numCol="1" anchor="ctr">
              <a:spAutoFit/>
            </a:bodyPr>
            <a:lstStyle>
              <a:lvl1pPr>
                <a:defRPr sz="1600">
                  <a:solidFill>
                    <a:srgbClr val="535353"/>
                  </a:solidFill>
                </a:defRPr>
              </a:lvl1pPr>
            </a:lstStyle>
            <a:p>
              <a:pPr/>
              <a:r>
                <a:t>алтей</a:t>
              </a:r>
            </a:p>
          </p:txBody>
        </p:sp>
        <p:sp>
          <p:nvSpPr>
            <p:cNvPr id="227" name="Shape 227"/>
            <p:cNvSpPr/>
            <p:nvPr/>
          </p:nvSpPr>
          <p:spPr>
            <a:xfrm>
              <a:off x="2358325" y="1584789"/>
              <a:ext cx="1436305" cy="3119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75" tIns="44975" rIns="44975" bIns="44975" numCol="1" anchor="ctr">
              <a:spAutoFit/>
            </a:bodyPr>
            <a:lstStyle>
              <a:lvl1pPr>
                <a:defRPr sz="1600">
                  <a:solidFill>
                    <a:srgbClr val="535353"/>
                  </a:solidFill>
                </a:defRPr>
              </a:lvl1pPr>
            </a:lstStyle>
            <a:p>
              <a:pPr/>
              <a:r>
                <a:t>черный орех</a:t>
              </a:r>
            </a:p>
          </p:txBody>
        </p:sp>
        <p:sp>
          <p:nvSpPr>
            <p:cNvPr id="228" name="Shape 228"/>
            <p:cNvSpPr/>
            <p:nvPr/>
          </p:nvSpPr>
          <p:spPr>
            <a:xfrm>
              <a:off x="4881000" y="1584789"/>
              <a:ext cx="1055403" cy="3119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75" tIns="44975" rIns="44975" bIns="44975" numCol="1" anchor="ctr">
              <a:spAutoFit/>
            </a:bodyPr>
            <a:lstStyle>
              <a:lvl1pPr>
                <a:defRPr sz="1600">
                  <a:solidFill>
                    <a:srgbClr val="535353"/>
                  </a:solidFill>
                </a:defRPr>
              </a:lvl1pPr>
            </a:lstStyle>
            <a:p>
              <a:pPr/>
              <a:r>
                <a:t>чеснок</a:t>
              </a:r>
            </a:p>
          </p:txBody>
        </p:sp>
        <p:sp>
          <p:nvSpPr>
            <p:cNvPr id="229" name="Shape 229"/>
            <p:cNvSpPr/>
            <p:nvPr/>
          </p:nvSpPr>
          <p:spPr>
            <a:xfrm>
              <a:off x="6915358" y="1584789"/>
              <a:ext cx="1870634" cy="3119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75" tIns="44975" rIns="44975" bIns="44975" numCol="1" anchor="ctr">
              <a:spAutoFit/>
            </a:bodyPr>
            <a:lstStyle>
              <a:lvl1pPr>
                <a:defRPr sz="1600">
                  <a:solidFill>
                    <a:srgbClr val="535353"/>
                  </a:solidFill>
                </a:defRPr>
              </a:lvl1pPr>
            </a:lstStyle>
            <a:p>
              <a:pPr/>
              <a:r>
                <a:t>тысячелистник</a:t>
              </a:r>
            </a:p>
          </p:txBody>
        </p:sp>
        <p:sp>
          <p:nvSpPr>
            <p:cNvPr id="230" name="Shape 230"/>
            <p:cNvSpPr/>
            <p:nvPr/>
          </p:nvSpPr>
          <p:spPr>
            <a:xfrm>
              <a:off x="9801281" y="1584789"/>
              <a:ext cx="1408060" cy="3119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75" tIns="44975" rIns="44975" bIns="44975" numCol="1" anchor="ctr">
              <a:spAutoFit/>
            </a:bodyPr>
            <a:lstStyle>
              <a:lvl1pPr>
                <a:defRPr sz="1600">
                  <a:solidFill>
                    <a:srgbClr val="535353"/>
                  </a:solidFill>
                </a:defRPr>
              </a:lvl1pPr>
            </a:lstStyle>
            <a:p>
              <a:pPr/>
              <a:r>
                <a:t>гвоздика</a:t>
              </a:r>
            </a:p>
          </p:txBody>
        </p:sp>
        <p:pic>
          <p:nvPicPr>
            <p:cNvPr id="231" name="image39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1443594">
              <a:off x="4500097" y="228211"/>
              <a:ext cx="1436307" cy="14864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2" name="image40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8455318" y="405157"/>
              <a:ext cx="1191191" cy="12335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3" name="image41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1" y="431204"/>
              <a:ext cx="1140887" cy="11814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4" name="image42.pn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2398086" y="366666"/>
              <a:ext cx="1265527" cy="13105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5" name="image43.pn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7022773" y="329186"/>
              <a:ext cx="1338740" cy="13855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7" name="Shape 237"/>
          <p:cNvSpPr/>
          <p:nvPr/>
        </p:nvSpPr>
        <p:spPr>
          <a:xfrm>
            <a:off x="938199" y="1736261"/>
            <a:ext cx="8202901" cy="708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defRPr sz="1800">
                <a:solidFill>
                  <a:srgbClr val="535353"/>
                </a:solidFill>
              </a:defRPr>
            </a:pPr>
            <a:r>
              <a:t>Современный фитоподход к борьбе с паразитами основан </a:t>
            </a:r>
          </a:p>
          <a:p>
            <a:pPr>
              <a:defRPr sz="1800">
                <a:solidFill>
                  <a:srgbClr val="535353"/>
                </a:solidFill>
              </a:defRPr>
            </a:pPr>
            <a:r>
              <a:t>на использовании </a:t>
            </a:r>
            <a:r>
              <a:rPr b="1">
                <a:solidFill>
                  <a:srgbClr val="FB9A38"/>
                </a:solidFill>
              </a:rPr>
              <a:t>экстрактов</a:t>
            </a:r>
            <a:r>
              <a:t> растений, что позволяет: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image4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"/>
            <a:ext cx="12191997" cy="6857998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Shape 242"/>
          <p:cNvSpPr/>
          <p:nvPr/>
        </p:nvSpPr>
        <p:spPr>
          <a:xfrm>
            <a:off x="1012825" y="379592"/>
            <a:ext cx="9712325" cy="1639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3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КОМПЛЕКСНОЕ РЕШЕНИЕ </a:t>
            </a:r>
          </a:p>
          <a:p>
            <a:pPr>
              <a:defRPr b="1" sz="3400">
                <a:solidFill>
                  <a:srgbClr val="FFFC3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ДЛЯ ЗАЩИТЫ ОТ ПАРАЗИТОВ </a:t>
            </a:r>
          </a:p>
          <a:p>
            <a:pPr>
              <a:defRPr b="1" sz="3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В ОДНОЙ КОРОБКЕ  </a:t>
            </a:r>
          </a:p>
        </p:txBody>
      </p:sp>
      <p:sp>
        <p:nvSpPr>
          <p:cNvPr id="243" name="Shape 243"/>
          <p:cNvSpPr/>
          <p:nvPr/>
        </p:nvSpPr>
        <p:spPr>
          <a:xfrm>
            <a:off x="1037850" y="3047370"/>
            <a:ext cx="184203" cy="184200"/>
          </a:xfrm>
          <a:prstGeom prst="ellipse">
            <a:avLst/>
          </a:prstGeom>
          <a:solidFill>
            <a:srgbClr val="FEF836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244" name="Shape 244"/>
          <p:cNvSpPr/>
          <p:nvPr/>
        </p:nvSpPr>
        <p:spPr>
          <a:xfrm>
            <a:off x="1039865" y="3459114"/>
            <a:ext cx="184203" cy="184203"/>
          </a:xfrm>
          <a:prstGeom prst="ellipse">
            <a:avLst/>
          </a:prstGeom>
          <a:solidFill>
            <a:srgbClr val="FEF836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245" name="Shape 245"/>
          <p:cNvSpPr/>
          <p:nvPr/>
        </p:nvSpPr>
        <p:spPr>
          <a:xfrm>
            <a:off x="1037850" y="3895025"/>
            <a:ext cx="184203" cy="184203"/>
          </a:xfrm>
          <a:prstGeom prst="ellipse">
            <a:avLst/>
          </a:prstGeom>
          <a:solidFill>
            <a:srgbClr val="FEF836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246" name="Shape 246"/>
          <p:cNvSpPr/>
          <p:nvPr/>
        </p:nvSpPr>
        <p:spPr>
          <a:xfrm>
            <a:off x="1037850" y="4359056"/>
            <a:ext cx="184203" cy="185703"/>
          </a:xfrm>
          <a:prstGeom prst="ellipse">
            <a:avLst/>
          </a:prstGeom>
          <a:solidFill>
            <a:srgbClr val="FEF836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pic>
        <p:nvPicPr>
          <p:cNvPr id="247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99313" y="1890713"/>
            <a:ext cx="4141789" cy="3328988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Shape 248"/>
          <p:cNvSpPr/>
          <p:nvPr/>
        </p:nvSpPr>
        <p:spPr>
          <a:xfrm>
            <a:off x="1369948" y="3107034"/>
            <a:ext cx="5235604" cy="1550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lnSpc>
                <a:spcPct val="90000"/>
              </a:lnSpc>
              <a:defRPr b="1" sz="1600">
                <a:solidFill>
                  <a:srgbClr val="FFFFFF"/>
                </a:solidFill>
              </a:defRPr>
            </a:pPr>
            <a:r>
              <a:t>защита от паразитов;</a:t>
            </a:r>
          </a:p>
          <a:p>
            <a:pPr>
              <a:lnSpc>
                <a:spcPct val="90000"/>
              </a:lnSpc>
              <a:defRPr b="1" sz="1600">
                <a:solidFill>
                  <a:srgbClr val="FFFFFF"/>
                </a:solidFill>
              </a:defRPr>
            </a:pPr>
          </a:p>
          <a:p>
            <a:pPr>
              <a:lnSpc>
                <a:spcPct val="90000"/>
              </a:lnSpc>
              <a:defRPr b="1" sz="1600">
                <a:solidFill>
                  <a:srgbClr val="FFFFFF"/>
                </a:solidFill>
              </a:defRPr>
            </a:pPr>
            <a:r>
              <a:t>очищение организма;</a:t>
            </a:r>
          </a:p>
          <a:p>
            <a:pPr>
              <a:lnSpc>
                <a:spcPct val="90000"/>
              </a:lnSpc>
              <a:defRPr b="1" sz="1600">
                <a:solidFill>
                  <a:srgbClr val="FFFFFF"/>
                </a:solidFill>
              </a:defRPr>
            </a:pPr>
          </a:p>
          <a:p>
            <a:pPr>
              <a:lnSpc>
                <a:spcPct val="90000"/>
              </a:lnSpc>
              <a:defRPr b="1" sz="1600">
                <a:solidFill>
                  <a:srgbClr val="FFFFFF"/>
                </a:solidFill>
              </a:defRPr>
            </a:pPr>
            <a:r>
              <a:t>восстановление микрофлоры кишечника;</a:t>
            </a:r>
          </a:p>
          <a:p>
            <a:pPr>
              <a:lnSpc>
                <a:spcPct val="90000"/>
              </a:lnSpc>
              <a:defRPr b="1" sz="1600">
                <a:solidFill>
                  <a:srgbClr val="FFFFFF"/>
                </a:solidFill>
              </a:defRPr>
            </a:pPr>
          </a:p>
          <a:p>
            <a:pPr>
              <a:lnSpc>
                <a:spcPct val="90000"/>
              </a:lnSpc>
              <a:defRPr b="1" sz="1600">
                <a:solidFill>
                  <a:srgbClr val="FFFFFF"/>
                </a:solidFill>
              </a:defRPr>
            </a:pPr>
            <a:r>
              <a:t>укрепление иммунитета</a:t>
            </a:r>
            <a:r>
              <a:rPr sz="1400"/>
              <a:t>;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Shape 251"/>
          <p:cNvSpPr/>
          <p:nvPr/>
        </p:nvSpPr>
        <p:spPr>
          <a:xfrm>
            <a:off x="1014412" y="400238"/>
            <a:ext cx="10106026" cy="1066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3400">
                <a:solidFill>
                  <a:srgbClr val="F48B14"/>
                </a:solidFill>
              </a:defRPr>
            </a:pPr>
            <a:r>
              <a:t>ИЗБАВЬТЕСЬ ОТ ЛИШНЕГО </a:t>
            </a:r>
            <a:endParaRPr>
              <a:solidFill>
                <a:srgbClr val="FD774D"/>
              </a:solidFill>
            </a:endParaRPr>
          </a:p>
          <a:p>
            <a:pPr>
              <a:defRPr b="1" sz="3400">
                <a:solidFill>
                  <a:srgbClr val="535353"/>
                </a:solidFill>
              </a:defRPr>
            </a:pPr>
            <a:r>
              <a:t>С PARASHIELD    </a:t>
            </a:r>
          </a:p>
        </p:txBody>
      </p:sp>
      <p:sp>
        <p:nvSpPr>
          <p:cNvPr id="252" name="Shape 252"/>
          <p:cNvSpPr/>
          <p:nvPr/>
        </p:nvSpPr>
        <p:spPr>
          <a:xfrm>
            <a:off x="2300288" y="2778124"/>
            <a:ext cx="2846389" cy="375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>
            <a:lvl1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30 дней</a:t>
            </a:r>
          </a:p>
        </p:txBody>
      </p:sp>
      <p:sp>
        <p:nvSpPr>
          <p:cNvPr id="253" name="Shape 253"/>
          <p:cNvSpPr/>
          <p:nvPr/>
        </p:nvSpPr>
        <p:spPr>
          <a:xfrm>
            <a:off x="2300288" y="4513262"/>
            <a:ext cx="2846389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четкая схема 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приема</a:t>
            </a:r>
          </a:p>
        </p:txBody>
      </p:sp>
      <p:sp>
        <p:nvSpPr>
          <p:cNvPr id="254" name="Shape 254"/>
          <p:cNvSpPr/>
          <p:nvPr/>
        </p:nvSpPr>
        <p:spPr>
          <a:xfrm>
            <a:off x="6211887" y="2606674"/>
            <a:ext cx="4548189" cy="95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5 продуктов:</a:t>
            </a:r>
            <a:r>
              <a:rPr>
                <a:solidFill>
                  <a:srgbClr val="535353"/>
                </a:solidFill>
              </a:rPr>
              <a:t> ПараФайт,</a:t>
            </a:r>
            <a:endParaRPr>
              <a:solidFill>
                <a:srgbClr val="535353"/>
              </a:solidFill>
            </a:endParaRP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Корал Бурдок Рут, МСМ,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Супер-Флора, Корал-Майн</a:t>
            </a:r>
          </a:p>
        </p:txBody>
      </p:sp>
      <p:sp>
        <p:nvSpPr>
          <p:cNvPr id="255" name="Shape 255"/>
          <p:cNvSpPr/>
          <p:nvPr/>
        </p:nvSpPr>
        <p:spPr>
          <a:xfrm>
            <a:off x="6211887" y="4373562"/>
            <a:ext cx="4641852" cy="959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натуральные компоненты: </a:t>
            </a:r>
            <a:r>
              <a:rPr>
                <a:solidFill>
                  <a:srgbClr val="535353"/>
                </a:solidFill>
              </a:rPr>
              <a:t>растительные экстракты, пробиотики, органическая сера, минеральные соли</a:t>
            </a:r>
          </a:p>
        </p:txBody>
      </p:sp>
      <p:pic>
        <p:nvPicPr>
          <p:cNvPr id="256" name="image4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8262" y="2632075"/>
            <a:ext cx="847726" cy="876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age4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60487" y="4367212"/>
            <a:ext cx="908051" cy="939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image4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08575" y="4367212"/>
            <a:ext cx="908050" cy="939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image4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08575" y="2600325"/>
            <a:ext cx="908050" cy="939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Shape 262"/>
          <p:cNvSpPr/>
          <p:nvPr/>
        </p:nvSpPr>
        <p:spPr>
          <a:xfrm>
            <a:off x="1014412" y="400238"/>
            <a:ext cx="10106026" cy="1066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3400">
                <a:solidFill>
                  <a:srgbClr val="F48B14"/>
                </a:solidFill>
              </a:defRPr>
            </a:pPr>
            <a:r>
              <a:t>СИНЕРГИЯ КОМПОНЕНТОВ </a:t>
            </a:r>
            <a:endParaRPr>
              <a:solidFill>
                <a:srgbClr val="FD774D"/>
              </a:solidFill>
            </a:endParaRPr>
          </a:p>
          <a:p>
            <a:pPr>
              <a:defRPr b="1" sz="3400">
                <a:solidFill>
                  <a:srgbClr val="F48B14"/>
                </a:solidFill>
              </a:defRPr>
            </a:pPr>
            <a:r>
              <a:t>И КОМПЛЕКСНЫЙ ПОДХОД</a:t>
            </a:r>
            <a:r>
              <a:rPr>
                <a:solidFill>
                  <a:srgbClr val="FD774D"/>
                </a:solidFill>
              </a:rPr>
              <a:t>  </a:t>
            </a:r>
          </a:p>
        </p:txBody>
      </p:sp>
      <p:grpSp>
        <p:nvGrpSpPr>
          <p:cNvPr id="265" name="Group 265"/>
          <p:cNvGrpSpPr/>
          <p:nvPr/>
        </p:nvGrpSpPr>
        <p:grpSpPr>
          <a:xfrm>
            <a:off x="8056561" y="4860923"/>
            <a:ext cx="3773489" cy="1065983"/>
            <a:chOff x="0" y="0"/>
            <a:chExt cx="3773488" cy="1065982"/>
          </a:xfrm>
        </p:grpSpPr>
        <p:sp>
          <p:nvSpPr>
            <p:cNvPr id="263" name="Shape 263"/>
            <p:cNvSpPr/>
            <p:nvPr/>
          </p:nvSpPr>
          <p:spPr>
            <a:xfrm>
              <a:off x="873126" y="106363"/>
              <a:ext cx="2900363" cy="9596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75" tIns="44975" rIns="44975" bIns="44975" numCol="1" anchor="t">
              <a:spAutoFit/>
            </a:bodyPr>
            <a:lstStyle/>
            <a:p>
              <a:pPr>
                <a:defRPr b="1" sz="1800">
                  <a:solidFill>
                    <a:srgbClr val="F28B2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КОРАЛ-МАЙН</a:t>
              </a:r>
              <a:endParaRPr>
                <a:solidFill>
                  <a:srgbClr val="535353"/>
                </a:solidFill>
              </a:endParaRPr>
            </a:p>
            <a:p>
              <a:pPr>
                <a:defRPr b="1" sz="1800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ускоряет выведение токсинов</a:t>
              </a:r>
            </a:p>
          </p:txBody>
        </p:sp>
        <p:pic>
          <p:nvPicPr>
            <p:cNvPr id="264" name="image49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883867" cy="9136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8" name="Group 268"/>
          <p:cNvGrpSpPr/>
          <p:nvPr/>
        </p:nvGrpSpPr>
        <p:grpSpPr>
          <a:xfrm>
            <a:off x="8043863" y="1724023"/>
            <a:ext cx="4160839" cy="1358085"/>
            <a:chOff x="0" y="0"/>
            <a:chExt cx="4160838" cy="1358083"/>
          </a:xfrm>
        </p:grpSpPr>
        <p:sp>
          <p:nvSpPr>
            <p:cNvPr id="266" name="Shape 266"/>
            <p:cNvSpPr/>
            <p:nvPr/>
          </p:nvSpPr>
          <p:spPr>
            <a:xfrm>
              <a:off x="885824" y="106364"/>
              <a:ext cx="3275015" cy="1251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75" tIns="44975" rIns="44975" bIns="44975" numCol="1" anchor="t">
              <a:spAutoFit/>
            </a:bodyPr>
            <a:lstStyle/>
            <a:p>
              <a:pPr>
                <a:defRPr b="1" sz="1800">
                  <a:solidFill>
                    <a:srgbClr val="F28B2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МСМ</a:t>
              </a:r>
              <a:endParaRPr>
                <a:solidFill>
                  <a:srgbClr val="535353"/>
                </a:solidFill>
              </a:endParaRPr>
            </a:p>
            <a:p>
              <a:pPr>
                <a:defRPr b="1" sz="1800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защищает </a:t>
              </a:r>
            </a:p>
            <a:p>
              <a:pPr>
                <a:defRPr b="1" sz="1800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от аутоиммунных </a:t>
              </a:r>
            </a:p>
            <a:p>
              <a:pPr>
                <a:defRPr b="1" sz="1800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реакций</a:t>
              </a:r>
            </a:p>
          </p:txBody>
        </p:sp>
        <p:pic>
          <p:nvPicPr>
            <p:cNvPr id="267" name="image50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883281" cy="9144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1" name="Group 271"/>
          <p:cNvGrpSpPr/>
          <p:nvPr/>
        </p:nvGrpSpPr>
        <p:grpSpPr>
          <a:xfrm>
            <a:off x="8054974" y="3455987"/>
            <a:ext cx="3776665" cy="1019946"/>
            <a:chOff x="0" y="0"/>
            <a:chExt cx="3776664" cy="1019945"/>
          </a:xfrm>
        </p:grpSpPr>
        <p:sp>
          <p:nvSpPr>
            <p:cNvPr id="269" name="Shape 269"/>
            <p:cNvSpPr/>
            <p:nvPr/>
          </p:nvSpPr>
          <p:spPr>
            <a:xfrm>
              <a:off x="874714" y="60326"/>
              <a:ext cx="2901951" cy="9596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75" tIns="44975" rIns="44975" bIns="44975" numCol="1" anchor="t">
              <a:spAutoFit/>
            </a:bodyPr>
            <a:lstStyle/>
            <a:p>
              <a:pPr>
                <a:defRPr b="1" sz="1800">
                  <a:solidFill>
                    <a:srgbClr val="F28B2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СУПЕРФЛОРА</a:t>
              </a:r>
              <a:endParaRPr>
                <a:solidFill>
                  <a:srgbClr val="535353"/>
                </a:solidFill>
              </a:endParaRPr>
            </a:p>
            <a:p>
              <a:pPr>
                <a:defRPr b="1" sz="1800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восстанавливает </a:t>
              </a:r>
            </a:p>
            <a:p>
              <a:pPr>
                <a:defRPr b="1" sz="1800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здоровую микрофлору</a:t>
              </a:r>
            </a:p>
          </p:txBody>
        </p:sp>
        <p:pic>
          <p:nvPicPr>
            <p:cNvPr id="270" name="image51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0"/>
              <a:ext cx="883534" cy="9133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4" name="Group 274"/>
          <p:cNvGrpSpPr/>
          <p:nvPr/>
        </p:nvGrpSpPr>
        <p:grpSpPr>
          <a:xfrm>
            <a:off x="936624" y="2508249"/>
            <a:ext cx="3789365" cy="1032644"/>
            <a:chOff x="0" y="0"/>
            <a:chExt cx="3789364" cy="1032643"/>
          </a:xfrm>
        </p:grpSpPr>
        <p:sp>
          <p:nvSpPr>
            <p:cNvPr id="272" name="Shape 272"/>
            <p:cNvSpPr/>
            <p:nvPr/>
          </p:nvSpPr>
          <p:spPr>
            <a:xfrm>
              <a:off x="887414" y="73024"/>
              <a:ext cx="2901951" cy="9596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75" tIns="44975" rIns="44975" bIns="44975" numCol="1" anchor="t">
              <a:spAutoFit/>
            </a:bodyPr>
            <a:lstStyle/>
            <a:p>
              <a:pPr>
                <a:defRPr b="1" sz="1800">
                  <a:solidFill>
                    <a:srgbClr val="F28B2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ПАРАФАЙТ</a:t>
              </a:r>
              <a:endParaRPr>
                <a:solidFill>
                  <a:srgbClr val="535353"/>
                </a:solidFill>
              </a:endParaRPr>
            </a:p>
            <a:p>
              <a:pPr>
                <a:defRPr b="1" sz="1800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нейтрализует </a:t>
              </a:r>
            </a:p>
            <a:p>
              <a:pPr>
                <a:defRPr b="1" sz="1800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и выводит паразитов</a:t>
              </a:r>
            </a:p>
          </p:txBody>
        </p:sp>
        <p:pic>
          <p:nvPicPr>
            <p:cNvPr id="273" name="image52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0"/>
              <a:ext cx="883534" cy="9147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7" name="Group 277"/>
          <p:cNvGrpSpPr/>
          <p:nvPr/>
        </p:nvGrpSpPr>
        <p:grpSpPr>
          <a:xfrm>
            <a:off x="936624" y="3983037"/>
            <a:ext cx="3789365" cy="1350145"/>
            <a:chOff x="0" y="0"/>
            <a:chExt cx="3789364" cy="1350144"/>
          </a:xfrm>
        </p:grpSpPr>
        <p:sp>
          <p:nvSpPr>
            <p:cNvPr id="275" name="Shape 275"/>
            <p:cNvSpPr/>
            <p:nvPr/>
          </p:nvSpPr>
          <p:spPr>
            <a:xfrm>
              <a:off x="887414" y="98425"/>
              <a:ext cx="2901951" cy="1251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4975" tIns="44975" rIns="44975" bIns="44975" numCol="1" anchor="t">
              <a:spAutoFit/>
            </a:bodyPr>
            <a:lstStyle/>
            <a:p>
              <a:pPr>
                <a:defRPr b="1" sz="1800">
                  <a:solidFill>
                    <a:srgbClr val="F28B2B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КОРАЛ БУРДОК РУТ</a:t>
              </a:r>
              <a:endParaRPr>
                <a:solidFill>
                  <a:srgbClr val="535353"/>
                </a:solidFill>
              </a:endParaRPr>
            </a:p>
            <a:p>
              <a:pPr>
                <a:defRPr b="1" sz="1800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очищает организм </a:t>
              </a:r>
            </a:p>
            <a:p>
              <a:pPr>
                <a:defRPr b="1" sz="1800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от токсинов, </a:t>
              </a:r>
            </a:p>
            <a:p>
              <a:pPr>
                <a:defRPr b="1" sz="1800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вызванных паразитами</a:t>
              </a:r>
            </a:p>
          </p:txBody>
        </p:sp>
        <p:pic>
          <p:nvPicPr>
            <p:cNvPr id="276" name="image53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1" y="-1"/>
              <a:ext cx="883534" cy="9146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78" name="image54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846512" y="1538287"/>
            <a:ext cx="4857752" cy="50276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Shape 283"/>
          <p:cNvSpPr/>
          <p:nvPr/>
        </p:nvSpPr>
        <p:spPr>
          <a:xfrm>
            <a:off x="7358063" y="-25400"/>
            <a:ext cx="4833939" cy="6908800"/>
          </a:xfrm>
          <a:prstGeom prst="rect">
            <a:avLst/>
          </a:prstGeom>
          <a:solidFill>
            <a:srgbClr val="F9CC2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pic>
        <p:nvPicPr>
          <p:cNvPr id="284" name="image5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10525" y="1231900"/>
            <a:ext cx="3754438" cy="4873625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Shape 285"/>
          <p:cNvSpPr/>
          <p:nvPr/>
        </p:nvSpPr>
        <p:spPr>
          <a:xfrm>
            <a:off x="1014411" y="633601"/>
            <a:ext cx="5178428" cy="1066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3400">
                <a:solidFill>
                  <a:srgbClr val="F48B14"/>
                </a:solidFill>
              </a:defRPr>
            </a:pPr>
            <a:r>
              <a:t>ПАРАФАЙТ — </a:t>
            </a:r>
            <a:endParaRPr>
              <a:solidFill>
                <a:srgbClr val="FD774D"/>
              </a:solidFill>
            </a:endParaRPr>
          </a:p>
          <a:p>
            <a:pPr>
              <a:defRPr b="1" sz="3400">
                <a:solidFill>
                  <a:srgbClr val="535353"/>
                </a:solidFill>
              </a:defRPr>
            </a:pPr>
            <a:r>
              <a:t>ВЫВОДИТ ПАРАЗИТОВ</a:t>
            </a:r>
          </a:p>
        </p:txBody>
      </p:sp>
      <p:sp>
        <p:nvSpPr>
          <p:cNvPr id="286" name="Shape 286"/>
          <p:cNvSpPr/>
          <p:nvPr/>
        </p:nvSpPr>
        <p:spPr>
          <a:xfrm>
            <a:off x="1454150" y="2846388"/>
            <a:ext cx="5440363" cy="2420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экстракты 12 растений-антигельминтиков;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комплексное противопаразитарное действие;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помогает выводить токсины;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способствует восстановлению слизистой кишечника.</a:t>
            </a:r>
          </a:p>
        </p:txBody>
      </p:sp>
      <p:sp>
        <p:nvSpPr>
          <p:cNvPr id="287" name="Shape 287"/>
          <p:cNvSpPr/>
          <p:nvPr/>
        </p:nvSpPr>
        <p:spPr>
          <a:xfrm>
            <a:off x="1158874" y="2962274"/>
            <a:ext cx="192091" cy="192091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288" name="Shape 288"/>
          <p:cNvSpPr/>
          <p:nvPr/>
        </p:nvSpPr>
        <p:spPr>
          <a:xfrm>
            <a:off x="1158874" y="3513137"/>
            <a:ext cx="192091" cy="192091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289" name="Shape 289"/>
          <p:cNvSpPr/>
          <p:nvPr/>
        </p:nvSpPr>
        <p:spPr>
          <a:xfrm>
            <a:off x="1158874" y="4073523"/>
            <a:ext cx="192091" cy="192091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290" name="Shape 290"/>
          <p:cNvSpPr/>
          <p:nvPr/>
        </p:nvSpPr>
        <p:spPr>
          <a:xfrm>
            <a:off x="1158874" y="4621212"/>
            <a:ext cx="192091" cy="192091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Shape 295"/>
          <p:cNvSpPr/>
          <p:nvPr/>
        </p:nvSpPr>
        <p:spPr>
          <a:xfrm>
            <a:off x="7358063" y="-25400"/>
            <a:ext cx="4833939" cy="6908800"/>
          </a:xfrm>
          <a:prstGeom prst="rect">
            <a:avLst/>
          </a:prstGeom>
          <a:solidFill>
            <a:srgbClr val="F9CC2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296" name="Shape 296"/>
          <p:cNvSpPr/>
          <p:nvPr/>
        </p:nvSpPr>
        <p:spPr>
          <a:xfrm>
            <a:off x="1014411" y="385950"/>
            <a:ext cx="5178428" cy="1561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3400">
                <a:solidFill>
                  <a:srgbClr val="F48B14"/>
                </a:solidFill>
              </a:defRPr>
            </a:pPr>
            <a:r>
              <a:t>КОРАЛ БУРДОК РУТ —</a:t>
            </a:r>
            <a:endParaRPr>
              <a:solidFill>
                <a:srgbClr val="FD774D"/>
              </a:solidFill>
            </a:endParaRPr>
          </a:p>
          <a:p>
            <a:pPr>
              <a:defRPr b="1" sz="3400">
                <a:solidFill>
                  <a:srgbClr val="535353"/>
                </a:solidFill>
              </a:defRPr>
            </a:pPr>
            <a:r>
              <a:t>ОЧИЩАЕТ</a:t>
            </a:r>
          </a:p>
          <a:p>
            <a:pPr>
              <a:defRPr b="1" sz="3400">
                <a:solidFill>
                  <a:srgbClr val="535353"/>
                </a:solidFill>
              </a:defRPr>
            </a:pPr>
            <a:r>
              <a:t>ОТ ТОКСИНОВ</a:t>
            </a:r>
          </a:p>
        </p:txBody>
      </p:sp>
      <p:sp>
        <p:nvSpPr>
          <p:cNvPr id="297" name="Shape 297"/>
          <p:cNvSpPr/>
          <p:nvPr/>
        </p:nvSpPr>
        <p:spPr>
          <a:xfrm>
            <a:off x="1454150" y="2684463"/>
            <a:ext cx="5440363" cy="3004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улучшает работу почек, печени и желчного пузыря; 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выводит токсины;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уменьшает воспалительные процессы в ЖКТ;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 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способствуют восстановлению микрофлоры кишечника и нормализует процесс пищеварения.</a:t>
            </a:r>
          </a:p>
        </p:txBody>
      </p:sp>
      <p:sp>
        <p:nvSpPr>
          <p:cNvPr id="298" name="Shape 298"/>
          <p:cNvSpPr/>
          <p:nvPr/>
        </p:nvSpPr>
        <p:spPr>
          <a:xfrm>
            <a:off x="1158874" y="2820988"/>
            <a:ext cx="192091" cy="190503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299" name="Shape 299"/>
          <p:cNvSpPr/>
          <p:nvPr/>
        </p:nvSpPr>
        <p:spPr>
          <a:xfrm>
            <a:off x="1158874" y="3621087"/>
            <a:ext cx="192091" cy="192091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300" name="Shape 300"/>
          <p:cNvSpPr/>
          <p:nvPr/>
        </p:nvSpPr>
        <p:spPr>
          <a:xfrm>
            <a:off x="1158874" y="4171948"/>
            <a:ext cx="192091" cy="192091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301" name="Shape 301"/>
          <p:cNvSpPr/>
          <p:nvPr/>
        </p:nvSpPr>
        <p:spPr>
          <a:xfrm>
            <a:off x="1158874" y="4722812"/>
            <a:ext cx="192091" cy="192091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pic>
        <p:nvPicPr>
          <p:cNvPr id="302" name="image5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94650" y="1241425"/>
            <a:ext cx="3575050" cy="46402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Shape 307"/>
          <p:cNvSpPr/>
          <p:nvPr/>
        </p:nvSpPr>
        <p:spPr>
          <a:xfrm>
            <a:off x="7358063" y="-25400"/>
            <a:ext cx="4833939" cy="6908800"/>
          </a:xfrm>
          <a:prstGeom prst="rect">
            <a:avLst/>
          </a:prstGeom>
          <a:solidFill>
            <a:srgbClr val="F9CC2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308" name="Shape 308"/>
          <p:cNvSpPr/>
          <p:nvPr/>
        </p:nvSpPr>
        <p:spPr>
          <a:xfrm>
            <a:off x="1014411" y="389918"/>
            <a:ext cx="5178428" cy="2057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3400">
                <a:solidFill>
                  <a:srgbClr val="F48B14"/>
                </a:solidFill>
              </a:defRPr>
            </a:pPr>
            <a:r>
              <a:t>МСМ — </a:t>
            </a:r>
            <a:r>
              <a:rPr>
                <a:solidFill>
                  <a:srgbClr val="535353"/>
                </a:solidFill>
              </a:rPr>
              <a:t>ПРОФИЛАКТИКА </a:t>
            </a:r>
            <a:endParaRPr>
              <a:solidFill>
                <a:srgbClr val="FD774D"/>
              </a:solidFill>
            </a:endParaRPr>
          </a:p>
          <a:p>
            <a:pPr>
              <a:defRPr b="1" sz="3400">
                <a:solidFill>
                  <a:srgbClr val="535353"/>
                </a:solidFill>
              </a:defRPr>
            </a:pPr>
            <a:r>
              <a:t>АУТОИММУННЫХ РЕАКЦИЙ</a:t>
            </a:r>
          </a:p>
        </p:txBody>
      </p:sp>
      <p:sp>
        <p:nvSpPr>
          <p:cNvPr id="309" name="Shape 309"/>
          <p:cNvSpPr/>
          <p:nvPr/>
        </p:nvSpPr>
        <p:spPr>
          <a:xfrm>
            <a:off x="1454150" y="3203574"/>
            <a:ext cx="5440363" cy="2128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защищает от возможных аллергических реакций на фоне прохождения противопаразитарного курса;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снижает окислительный стресс;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улучшает состояние кожи, волос и ногтей.</a:t>
            </a:r>
          </a:p>
        </p:txBody>
      </p:sp>
      <p:sp>
        <p:nvSpPr>
          <p:cNvPr id="310" name="Shape 310"/>
          <p:cNvSpPr/>
          <p:nvPr/>
        </p:nvSpPr>
        <p:spPr>
          <a:xfrm>
            <a:off x="1158874" y="3319462"/>
            <a:ext cx="192091" cy="192091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311" name="Shape 311"/>
          <p:cNvSpPr/>
          <p:nvPr/>
        </p:nvSpPr>
        <p:spPr>
          <a:xfrm>
            <a:off x="1158874" y="4398962"/>
            <a:ext cx="192091" cy="192091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312" name="Shape 312"/>
          <p:cNvSpPr/>
          <p:nvPr/>
        </p:nvSpPr>
        <p:spPr>
          <a:xfrm>
            <a:off x="1158874" y="4968873"/>
            <a:ext cx="192091" cy="192091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pic>
        <p:nvPicPr>
          <p:cNvPr id="313" name="image5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85138" y="1347787"/>
            <a:ext cx="3543302" cy="46005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Shape 33"/>
          <p:cNvSpPr/>
          <p:nvPr/>
        </p:nvSpPr>
        <p:spPr>
          <a:xfrm>
            <a:off x="1014411" y="2141384"/>
            <a:ext cx="5041903" cy="235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4000">
                <a:solidFill>
                  <a:srgbClr val="535353"/>
                </a:solidFill>
              </a:defRPr>
            </a:pPr>
            <a:r>
              <a:t>В МИРЕ БОЛЕЕ </a:t>
            </a:r>
          </a:p>
          <a:p>
            <a:pPr>
              <a:defRPr b="1" sz="4000">
                <a:solidFill>
                  <a:srgbClr val="FD9B27"/>
                </a:solidFill>
              </a:defRPr>
            </a:pPr>
            <a:r>
              <a:t>1,5 МЛРД ЧЕЛОВЕК </a:t>
            </a:r>
          </a:p>
          <a:p>
            <a:pPr>
              <a:defRPr b="1" sz="4000">
                <a:solidFill>
                  <a:srgbClr val="FD9B27"/>
                </a:solidFill>
              </a:defRPr>
            </a:pPr>
            <a:r>
              <a:t>ЗАРАЖЕНЫ</a:t>
            </a:r>
            <a:r>
              <a:rPr>
                <a:solidFill>
                  <a:srgbClr val="535353"/>
                </a:solidFill>
              </a:rPr>
              <a:t> </a:t>
            </a:r>
            <a:endParaRPr>
              <a:solidFill>
                <a:srgbClr val="535353"/>
              </a:solidFill>
            </a:endParaRPr>
          </a:p>
          <a:p>
            <a:pPr>
              <a:defRPr b="1" sz="4000">
                <a:solidFill>
                  <a:srgbClr val="535353"/>
                </a:solidFill>
              </a:defRPr>
            </a:pPr>
            <a:r>
              <a:t>ГЕЛЬМИНТАМИ</a:t>
            </a:r>
          </a:p>
        </p:txBody>
      </p:sp>
      <p:pic>
        <p:nvPicPr>
          <p:cNvPr id="34" name="image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34275" y="1111250"/>
            <a:ext cx="4418013" cy="4419600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Shape 35"/>
          <p:cNvSpPr/>
          <p:nvPr/>
        </p:nvSpPr>
        <p:spPr>
          <a:xfrm>
            <a:off x="8320088" y="3003549"/>
            <a:ext cx="2846389" cy="870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 algn="ctr">
              <a:defRPr b="1" sz="32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7,53 млрд</a:t>
            </a:r>
          </a:p>
          <a:p>
            <a:pPr algn="ctr"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население земли</a:t>
            </a:r>
          </a:p>
        </p:txBody>
      </p:sp>
      <p:sp>
        <p:nvSpPr>
          <p:cNvPr id="36" name="Shape 36"/>
          <p:cNvSpPr/>
          <p:nvPr/>
        </p:nvSpPr>
        <p:spPr>
          <a:xfrm>
            <a:off x="6781799" y="1344612"/>
            <a:ext cx="1782766" cy="8707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3200">
                <a:solidFill>
                  <a:srgbClr val="FD9B2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19,5%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заражены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Shape 318"/>
          <p:cNvSpPr/>
          <p:nvPr/>
        </p:nvSpPr>
        <p:spPr>
          <a:xfrm>
            <a:off x="7358063" y="-25400"/>
            <a:ext cx="4833939" cy="6908800"/>
          </a:xfrm>
          <a:prstGeom prst="rect">
            <a:avLst/>
          </a:prstGeom>
          <a:solidFill>
            <a:srgbClr val="F9CC2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319" name="Shape 319"/>
          <p:cNvSpPr/>
          <p:nvPr/>
        </p:nvSpPr>
        <p:spPr>
          <a:xfrm>
            <a:off x="1014411" y="411350"/>
            <a:ext cx="5178428" cy="2552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3400">
                <a:solidFill>
                  <a:srgbClr val="F48B14"/>
                </a:solidFill>
              </a:defRPr>
            </a:pPr>
            <a:r>
              <a:t>СУПЕР-ФЛОРА —</a:t>
            </a:r>
            <a:endParaRPr>
              <a:solidFill>
                <a:srgbClr val="FD774D"/>
              </a:solidFill>
            </a:endParaRPr>
          </a:p>
          <a:p>
            <a:pPr>
              <a:defRPr b="1" sz="3400">
                <a:solidFill>
                  <a:srgbClr val="535353"/>
                </a:solidFill>
              </a:defRPr>
            </a:pPr>
            <a:r>
              <a:t>ВОССТАНАВЛИВАЕТ ЧИСЛЕННОСТЬ ПОЛЕЗНОЙ МИКРОФЛОРЫ</a:t>
            </a:r>
          </a:p>
        </p:txBody>
      </p:sp>
      <p:sp>
        <p:nvSpPr>
          <p:cNvPr id="320" name="Shape 320"/>
          <p:cNvSpPr/>
          <p:nvPr/>
        </p:nvSpPr>
        <p:spPr>
          <a:xfrm>
            <a:off x="1454150" y="3409948"/>
            <a:ext cx="5440363" cy="2712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сбалансированная комбинация пробиотиков (бифидо- и лактобактрий) и пребиотика инулина;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восстанавливает нормальную микрофлору кишечника;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улучшает пищеварение 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 усвоение полезных веществ.</a:t>
            </a:r>
          </a:p>
        </p:txBody>
      </p:sp>
      <p:sp>
        <p:nvSpPr>
          <p:cNvPr id="321" name="Shape 321"/>
          <p:cNvSpPr/>
          <p:nvPr/>
        </p:nvSpPr>
        <p:spPr>
          <a:xfrm>
            <a:off x="1158874" y="3516312"/>
            <a:ext cx="192091" cy="192091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322" name="Shape 322"/>
          <p:cNvSpPr/>
          <p:nvPr/>
        </p:nvSpPr>
        <p:spPr>
          <a:xfrm>
            <a:off x="1158874" y="4622798"/>
            <a:ext cx="192091" cy="192091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323" name="Shape 323"/>
          <p:cNvSpPr/>
          <p:nvPr/>
        </p:nvSpPr>
        <p:spPr>
          <a:xfrm>
            <a:off x="1158874" y="5438773"/>
            <a:ext cx="192091" cy="192091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pic>
        <p:nvPicPr>
          <p:cNvPr id="324" name="image5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35863" y="304800"/>
            <a:ext cx="4554539" cy="59134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Shape 329"/>
          <p:cNvSpPr/>
          <p:nvPr/>
        </p:nvSpPr>
        <p:spPr>
          <a:xfrm>
            <a:off x="7358063" y="-25400"/>
            <a:ext cx="4833939" cy="6908800"/>
          </a:xfrm>
          <a:prstGeom prst="rect">
            <a:avLst/>
          </a:prstGeom>
          <a:solidFill>
            <a:srgbClr val="F9CC2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330" name="Shape 330"/>
          <p:cNvSpPr/>
          <p:nvPr/>
        </p:nvSpPr>
        <p:spPr>
          <a:xfrm>
            <a:off x="1014411" y="431987"/>
            <a:ext cx="5178428" cy="2057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3400">
                <a:solidFill>
                  <a:srgbClr val="F48B14"/>
                </a:solidFill>
              </a:defRPr>
            </a:pPr>
            <a:r>
              <a:t>КОРАЛ-МАЙН — </a:t>
            </a:r>
            <a:endParaRPr>
              <a:solidFill>
                <a:srgbClr val="FD774D"/>
              </a:solidFill>
            </a:endParaRPr>
          </a:p>
          <a:p>
            <a:pPr>
              <a:defRPr b="1" sz="3400">
                <a:solidFill>
                  <a:srgbClr val="535353"/>
                </a:solidFill>
              </a:defRPr>
            </a:pPr>
            <a:r>
              <a:t>УСКОРЯЕТ </a:t>
            </a:r>
          </a:p>
          <a:p>
            <a:pPr>
              <a:defRPr b="1" sz="3400">
                <a:solidFill>
                  <a:srgbClr val="535353"/>
                </a:solidFill>
              </a:defRPr>
            </a:pPr>
            <a:r>
              <a:t>ПРОЦЕСС </a:t>
            </a:r>
          </a:p>
          <a:p>
            <a:pPr>
              <a:defRPr b="1" sz="3400">
                <a:solidFill>
                  <a:srgbClr val="535353"/>
                </a:solidFill>
              </a:defRPr>
            </a:pPr>
            <a:r>
              <a:t>ОЧИЩЕНИЯ</a:t>
            </a:r>
          </a:p>
        </p:txBody>
      </p:sp>
      <p:sp>
        <p:nvSpPr>
          <p:cNvPr id="331" name="Shape 331"/>
          <p:cNvSpPr/>
          <p:nvPr/>
        </p:nvSpPr>
        <p:spPr>
          <a:xfrm>
            <a:off x="1454150" y="3333750"/>
            <a:ext cx="5440363" cy="2128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продукт на основе реликтового коралла для универсального улучшения качества воды; 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способствует очищению организма 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от токсинов;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источник полезных минералов.</a:t>
            </a:r>
          </a:p>
        </p:txBody>
      </p:sp>
      <p:sp>
        <p:nvSpPr>
          <p:cNvPr id="332" name="Shape 332"/>
          <p:cNvSpPr/>
          <p:nvPr/>
        </p:nvSpPr>
        <p:spPr>
          <a:xfrm>
            <a:off x="1158874" y="3459162"/>
            <a:ext cx="192091" cy="192091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333" name="Shape 333"/>
          <p:cNvSpPr/>
          <p:nvPr/>
        </p:nvSpPr>
        <p:spPr>
          <a:xfrm>
            <a:off x="1158874" y="4310062"/>
            <a:ext cx="192091" cy="192091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334" name="Shape 334"/>
          <p:cNvSpPr/>
          <p:nvPr/>
        </p:nvSpPr>
        <p:spPr>
          <a:xfrm>
            <a:off x="1158874" y="5106987"/>
            <a:ext cx="192091" cy="192091"/>
          </a:xfrm>
          <a:prstGeom prst="ellipse">
            <a:avLst/>
          </a:prstGeom>
          <a:solidFill>
            <a:srgbClr val="FB9A3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pic>
        <p:nvPicPr>
          <p:cNvPr id="335" name="image5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48663" y="1735138"/>
            <a:ext cx="2914652" cy="37052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Shape 340"/>
          <p:cNvSpPr/>
          <p:nvPr/>
        </p:nvSpPr>
        <p:spPr>
          <a:xfrm>
            <a:off x="1014412" y="400238"/>
            <a:ext cx="10106026" cy="1066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3400">
                <a:solidFill>
                  <a:srgbClr val="F48B14"/>
                </a:solidFill>
              </a:defRPr>
            </a:pPr>
            <a:r>
              <a:t>ПРОФИЛАКТИКА </a:t>
            </a:r>
            <a:endParaRPr>
              <a:solidFill>
                <a:srgbClr val="FD774D"/>
              </a:solidFill>
            </a:endParaRPr>
          </a:p>
          <a:p>
            <a:pPr>
              <a:defRPr b="1" sz="3400">
                <a:solidFill>
                  <a:srgbClr val="535353"/>
                </a:solidFill>
              </a:defRPr>
            </a:pPr>
            <a:r>
              <a:t>ПОВТОРНОГО ЗАРАЖЕНИЯ  </a:t>
            </a:r>
          </a:p>
        </p:txBody>
      </p:sp>
      <p:sp>
        <p:nvSpPr>
          <p:cNvPr id="341" name="Shape 341"/>
          <p:cNvSpPr/>
          <p:nvPr/>
        </p:nvSpPr>
        <p:spPr>
          <a:xfrm>
            <a:off x="2095500" y="2060574"/>
            <a:ext cx="3551238" cy="95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Мойте руки с мылом 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или обрабатывайте 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их антисептиком</a:t>
            </a:r>
          </a:p>
        </p:txBody>
      </p:sp>
      <p:sp>
        <p:nvSpPr>
          <p:cNvPr id="342" name="Shape 342"/>
          <p:cNvSpPr/>
          <p:nvPr/>
        </p:nvSpPr>
        <p:spPr>
          <a:xfrm>
            <a:off x="2089150" y="3359148"/>
            <a:ext cx="3402013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>
            <a:lvl1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Хорошо мойте фрукты, овощи, зелень перед едой</a:t>
            </a:r>
          </a:p>
        </p:txBody>
      </p:sp>
      <p:sp>
        <p:nvSpPr>
          <p:cNvPr id="343" name="Shape 343"/>
          <p:cNvSpPr/>
          <p:nvPr/>
        </p:nvSpPr>
        <p:spPr>
          <a:xfrm>
            <a:off x="2117725" y="4465637"/>
            <a:ext cx="3732213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>
            <a:lvl1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Пейте только качественную, очищенную воду</a:t>
            </a:r>
          </a:p>
        </p:txBody>
      </p:sp>
      <p:sp>
        <p:nvSpPr>
          <p:cNvPr id="344" name="Shape 344"/>
          <p:cNvSpPr/>
          <p:nvPr/>
        </p:nvSpPr>
        <p:spPr>
          <a:xfrm>
            <a:off x="7270750" y="3359148"/>
            <a:ext cx="4086225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Не купайтесь в водоемах,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запрещенных для купания</a:t>
            </a:r>
          </a:p>
        </p:txBody>
      </p:sp>
      <p:sp>
        <p:nvSpPr>
          <p:cNvPr id="345" name="Shape 345"/>
          <p:cNvSpPr/>
          <p:nvPr/>
        </p:nvSpPr>
        <p:spPr>
          <a:xfrm>
            <a:off x="7270750" y="1920874"/>
            <a:ext cx="4641850" cy="1251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Соблюдайте осторожность при употреблении термически необработанных мясных 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 рыбных блюд</a:t>
            </a:r>
          </a:p>
        </p:txBody>
      </p:sp>
      <p:sp>
        <p:nvSpPr>
          <p:cNvPr id="346" name="Shape 346"/>
          <p:cNvSpPr/>
          <p:nvPr/>
        </p:nvSpPr>
        <p:spPr>
          <a:xfrm>
            <a:off x="7270750" y="4465637"/>
            <a:ext cx="3979863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Мойте руки после контакта 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 животными, даже домашними</a:t>
            </a:r>
          </a:p>
        </p:txBody>
      </p:sp>
      <p:pic>
        <p:nvPicPr>
          <p:cNvPr id="347" name="image6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8387" y="3200400"/>
            <a:ext cx="931863" cy="96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image6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8387" y="4308475"/>
            <a:ext cx="931863" cy="96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image6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54750" y="3200400"/>
            <a:ext cx="931863" cy="96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image25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54750" y="2043113"/>
            <a:ext cx="931863" cy="965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image63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254750" y="4308475"/>
            <a:ext cx="931863" cy="96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image64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68387" y="2043113"/>
            <a:ext cx="931863" cy="965202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Shape 353"/>
          <p:cNvSpPr/>
          <p:nvPr/>
        </p:nvSpPr>
        <p:spPr>
          <a:xfrm>
            <a:off x="1138238" y="5573712"/>
            <a:ext cx="9522667" cy="625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1800">
                <a:solidFill>
                  <a:srgbClr val="F28B2B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ВКЛЮЧИТЕ В РАЦИОН</a:t>
            </a:r>
            <a:r>
              <a:rPr>
                <a:solidFill>
                  <a:srgbClr val="000000"/>
                </a:solidFill>
              </a:rPr>
              <a:t> </a:t>
            </a:r>
            <a:r>
              <a:t>ПРОДУКТЫ С АНТИГЕЛЬМИНТНЫМИ СВОЙСТВАМИ:</a:t>
            </a:r>
            <a:r>
              <a:rPr>
                <a:solidFill>
                  <a:srgbClr val="535353"/>
                </a:solidFill>
              </a:rPr>
              <a:t> ИМБИРЬ. ЧЕСНОК, </a:t>
            </a:r>
            <a:endParaRPr>
              <a:solidFill>
                <a:srgbClr val="535353"/>
              </a:solidFill>
            </a:endParaRPr>
          </a:p>
          <a:p>
            <a:pPr>
              <a:defRPr b="1" sz="180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ЧЕРНЫЙ ПЕРЕЦ, КУРКУМУ, МЯТУ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image6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Shape 356"/>
          <p:cNvSpPr/>
          <p:nvPr/>
        </p:nvSpPr>
        <p:spPr>
          <a:xfrm>
            <a:off x="1239837" y="1025706"/>
            <a:ext cx="9712326" cy="111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 algn="ctr">
              <a:defRPr b="1" sz="3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PARASHIELD</a:t>
            </a:r>
          </a:p>
          <a:p>
            <a:pPr algn="ctr">
              <a:defRPr b="1" sz="34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набор для защиты от паразитов</a:t>
            </a:r>
          </a:p>
        </p:txBody>
      </p:sp>
      <p:sp>
        <p:nvSpPr>
          <p:cNvPr id="357" name="Shape 357"/>
          <p:cNvSpPr/>
          <p:nvPr/>
        </p:nvSpPr>
        <p:spPr>
          <a:xfrm>
            <a:off x="1403350" y="4314824"/>
            <a:ext cx="2435225" cy="615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 algn="ctr">
              <a:defRPr b="1" sz="1800">
                <a:solidFill>
                  <a:srgbClr val="535353"/>
                </a:solidFill>
              </a:defRPr>
            </a:pPr>
            <a:r>
              <a:t>защита </a:t>
            </a:r>
          </a:p>
          <a:p>
            <a:pPr algn="ctr">
              <a:defRPr b="1" sz="1800">
                <a:solidFill>
                  <a:srgbClr val="535353"/>
                </a:solidFill>
              </a:defRPr>
            </a:pPr>
            <a:r>
              <a:t>от паразитов</a:t>
            </a:r>
          </a:p>
        </p:txBody>
      </p:sp>
      <p:pic>
        <p:nvPicPr>
          <p:cNvPr id="358" name="image6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08188" y="3071813"/>
            <a:ext cx="1227139" cy="1270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image6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4500" y="3071813"/>
            <a:ext cx="1228725" cy="1270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image6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02400" y="3071813"/>
            <a:ext cx="1227138" cy="1270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image6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750300" y="3071813"/>
            <a:ext cx="1227138" cy="1270002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Shape 362"/>
          <p:cNvSpPr/>
          <p:nvPr/>
        </p:nvSpPr>
        <p:spPr>
          <a:xfrm>
            <a:off x="3651250" y="4314864"/>
            <a:ext cx="2435225" cy="615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 algn="ctr">
              <a:defRPr b="1" sz="1800">
                <a:solidFill>
                  <a:srgbClr val="535353"/>
                </a:solidFill>
              </a:defRPr>
            </a:pPr>
            <a:r>
              <a:t>очищение</a:t>
            </a:r>
          </a:p>
          <a:p>
            <a:pPr algn="ctr">
              <a:defRPr b="1" sz="1800">
                <a:solidFill>
                  <a:srgbClr val="535353"/>
                </a:solidFill>
              </a:defRPr>
            </a:pPr>
            <a:r>
              <a:t>организма</a:t>
            </a:r>
          </a:p>
        </p:txBody>
      </p:sp>
      <p:sp>
        <p:nvSpPr>
          <p:cNvPr id="363" name="Shape 363"/>
          <p:cNvSpPr/>
          <p:nvPr/>
        </p:nvSpPr>
        <p:spPr>
          <a:xfrm>
            <a:off x="5899150" y="4313277"/>
            <a:ext cx="2435225" cy="882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 algn="ctr">
              <a:defRPr b="1" sz="1800">
                <a:solidFill>
                  <a:srgbClr val="535353"/>
                </a:solidFill>
              </a:defRPr>
            </a:pPr>
            <a:r>
              <a:t>восстановление</a:t>
            </a:r>
          </a:p>
          <a:p>
            <a:pPr algn="ctr">
              <a:defRPr b="1" sz="1800">
                <a:solidFill>
                  <a:srgbClr val="535353"/>
                </a:solidFill>
              </a:defRPr>
            </a:pPr>
            <a:r>
              <a:t>микрофлоры</a:t>
            </a:r>
          </a:p>
          <a:p>
            <a:pPr algn="ctr">
              <a:defRPr b="1" sz="1800">
                <a:solidFill>
                  <a:srgbClr val="535353"/>
                </a:solidFill>
              </a:defRPr>
            </a:pPr>
            <a:r>
              <a:t>кишечника</a:t>
            </a:r>
          </a:p>
        </p:txBody>
      </p:sp>
      <p:sp>
        <p:nvSpPr>
          <p:cNvPr id="364" name="Shape 364"/>
          <p:cNvSpPr/>
          <p:nvPr/>
        </p:nvSpPr>
        <p:spPr>
          <a:xfrm>
            <a:off x="8147050" y="4314824"/>
            <a:ext cx="2435225" cy="615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 algn="ctr">
              <a:defRPr b="1" sz="1800">
                <a:solidFill>
                  <a:srgbClr val="535353"/>
                </a:solidFill>
              </a:defRPr>
            </a:pPr>
            <a:r>
              <a:t>укрепление </a:t>
            </a:r>
          </a:p>
          <a:p>
            <a:pPr algn="ctr">
              <a:defRPr b="1" sz="1800">
                <a:solidFill>
                  <a:srgbClr val="535353"/>
                </a:solidFill>
              </a:defRPr>
            </a:pPr>
            <a:r>
              <a:t>иммунитета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image7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Shape 367"/>
          <p:cNvSpPr/>
          <p:nvPr/>
        </p:nvSpPr>
        <p:spPr>
          <a:xfrm>
            <a:off x="947737" y="1235256"/>
            <a:ext cx="9712326" cy="59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>
            <a:lvl1pPr>
              <a:defRPr b="1" sz="3400">
                <a:solidFill>
                  <a:srgbClr val="FD9B2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Parashield</a:t>
            </a:r>
          </a:p>
        </p:txBody>
      </p:sp>
      <p:pic>
        <p:nvPicPr>
          <p:cNvPr id="368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12025" y="1922463"/>
            <a:ext cx="3752850" cy="3013077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Shape 369"/>
          <p:cNvSpPr/>
          <p:nvPr/>
        </p:nvSpPr>
        <p:spPr>
          <a:xfrm>
            <a:off x="971550" y="2744788"/>
            <a:ext cx="2790825" cy="1974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БОНУСНЫЕ  БАЛЛЫ</a:t>
            </a:r>
            <a:endParaRPr>
              <a:solidFill>
                <a:srgbClr val="5B2E63"/>
              </a:solidFill>
              <a:latin typeface="+mj-lt"/>
              <a:ea typeface="+mj-ea"/>
              <a:cs typeface="+mj-cs"/>
              <a:sym typeface="Arial"/>
            </a:endParaRPr>
          </a:p>
          <a:p>
            <a:pPr>
              <a:defRPr b="1" sz="1800">
                <a:solidFill>
                  <a:srgbClr val="5B2E63"/>
                </a:solidFill>
              </a:defRPr>
            </a:pPr>
          </a:p>
          <a:p>
            <a:pPr>
              <a:defRPr b="1" sz="1800">
                <a:solidFill>
                  <a:srgbClr val="5B2E63"/>
                </a:solidFill>
              </a:defRPr>
            </a:pPr>
          </a:p>
          <a:p>
            <a:pPr>
              <a:defRPr b="1" sz="1800">
                <a:solidFill>
                  <a:srgbClr val="535353"/>
                </a:solidFill>
              </a:defRPr>
            </a:pPr>
            <a:r>
              <a:t>КЛУБНАЯ ЦЕНА</a:t>
            </a:r>
          </a:p>
          <a:p>
            <a:pPr>
              <a:defRPr b="1" sz="1800">
                <a:solidFill>
                  <a:srgbClr val="535353"/>
                </a:solidFill>
              </a:defRPr>
            </a:pPr>
          </a:p>
          <a:p>
            <a:pPr>
              <a:defRPr b="1" sz="1800">
                <a:solidFill>
                  <a:srgbClr val="535353"/>
                </a:solidFill>
              </a:defRPr>
            </a:pPr>
          </a:p>
          <a:p>
            <a:pPr>
              <a:defRPr b="1" sz="1800">
                <a:solidFill>
                  <a:srgbClr val="535353"/>
                </a:solidFill>
              </a:defRPr>
            </a:pPr>
            <a:r>
              <a:t>РОЗНИЧНАЯ ЦЕНА</a:t>
            </a:r>
          </a:p>
        </p:txBody>
      </p:sp>
      <p:sp>
        <p:nvSpPr>
          <p:cNvPr id="370" name="Shape 370"/>
          <p:cNvSpPr/>
          <p:nvPr/>
        </p:nvSpPr>
        <p:spPr>
          <a:xfrm>
            <a:off x="4114800" y="2662238"/>
            <a:ext cx="500063" cy="486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2800">
                <a:solidFill>
                  <a:srgbClr val="F18C24"/>
                </a:solidFill>
              </a:defRPr>
            </a:lvl1pPr>
          </a:lstStyle>
          <a:p>
            <a:pPr/>
            <a:r>
              <a:t>00</a:t>
            </a:r>
          </a:p>
        </p:txBody>
      </p:sp>
      <p:sp>
        <p:nvSpPr>
          <p:cNvPr id="371" name="Shape 371"/>
          <p:cNvSpPr/>
          <p:nvPr/>
        </p:nvSpPr>
        <p:spPr>
          <a:xfrm>
            <a:off x="4048125" y="4251325"/>
            <a:ext cx="1454150" cy="486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2800">
                <a:solidFill>
                  <a:srgbClr val="F18C24"/>
                </a:solidFill>
              </a:defRPr>
            </a:pPr>
            <a:r>
              <a:t>00,00 </a:t>
            </a:r>
            <a:r>
              <a:rPr sz="1800"/>
              <a:t>у.е.</a:t>
            </a:r>
          </a:p>
        </p:txBody>
      </p:sp>
      <p:sp>
        <p:nvSpPr>
          <p:cNvPr id="372" name="Shape 372"/>
          <p:cNvSpPr/>
          <p:nvPr/>
        </p:nvSpPr>
        <p:spPr>
          <a:xfrm>
            <a:off x="4048125" y="3457575"/>
            <a:ext cx="923925" cy="486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2800">
                <a:solidFill>
                  <a:srgbClr val="F18C24"/>
                </a:solidFill>
              </a:defRPr>
            </a:pPr>
            <a:r>
              <a:t>00</a:t>
            </a:r>
            <a:r>
              <a:rPr sz="1800"/>
              <a:t> у.е.</a:t>
            </a:r>
          </a:p>
        </p:txBody>
      </p:sp>
      <p:sp>
        <p:nvSpPr>
          <p:cNvPr id="373" name="Shape 373"/>
          <p:cNvSpPr/>
          <p:nvPr/>
        </p:nvSpPr>
        <p:spPr>
          <a:xfrm>
            <a:off x="4060823" y="2589213"/>
            <a:ext cx="633417" cy="633415"/>
          </a:xfrm>
          <a:prstGeom prst="ellipse">
            <a:avLst/>
          </a:prstGeom>
          <a:ln w="25400">
            <a:solidFill>
              <a:srgbClr val="F9CC2F"/>
            </a:solidFill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image7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988" y="-15875"/>
            <a:ext cx="12245976" cy="6889750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Shape 376"/>
          <p:cNvSpPr/>
          <p:nvPr/>
        </p:nvSpPr>
        <p:spPr>
          <a:xfrm>
            <a:off x="1239837" y="1025706"/>
            <a:ext cx="9712326" cy="111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 algn="ctr">
              <a:defRPr b="1" sz="3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PARASHIELD</a:t>
            </a:r>
          </a:p>
          <a:p>
            <a:pPr algn="ctr">
              <a:defRPr b="1" sz="34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набор для защиты от паразитов</a:t>
            </a:r>
          </a:p>
        </p:txBody>
      </p:sp>
      <p:sp>
        <p:nvSpPr>
          <p:cNvPr id="377" name="Shape 377"/>
          <p:cNvSpPr/>
          <p:nvPr/>
        </p:nvSpPr>
        <p:spPr>
          <a:xfrm>
            <a:off x="-14290" y="1169986"/>
            <a:ext cx="12220580" cy="4518028"/>
          </a:xfrm>
          <a:prstGeom prst="rect">
            <a:avLst/>
          </a:prstGeom>
          <a:solidFill>
            <a:srgbClr val="FD9B27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378" name="Shape 378"/>
          <p:cNvSpPr/>
          <p:nvPr/>
        </p:nvSpPr>
        <p:spPr>
          <a:xfrm>
            <a:off x="1239837" y="1441631"/>
            <a:ext cx="9712326" cy="111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 algn="ctr">
              <a:defRPr b="1" sz="3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НАБОРЫ</a:t>
            </a:r>
          </a:p>
          <a:p>
            <a:pPr algn="ctr">
              <a:defRPr b="1" sz="3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ОТ CORAL CLUB ЭТО</a:t>
            </a:r>
          </a:p>
        </p:txBody>
      </p:sp>
      <p:sp>
        <p:nvSpPr>
          <p:cNvPr id="379" name="Shape 379"/>
          <p:cNvSpPr/>
          <p:nvPr/>
        </p:nvSpPr>
        <p:spPr>
          <a:xfrm>
            <a:off x="1017587" y="4337049"/>
            <a:ext cx="2435226" cy="882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 algn="ctr">
              <a:defRPr b="1" sz="1800">
                <a:solidFill>
                  <a:srgbClr val="FFFFFF"/>
                </a:solidFill>
              </a:defRPr>
            </a:pPr>
            <a:r>
              <a:t>комплексное </a:t>
            </a:r>
          </a:p>
          <a:p>
            <a:pPr algn="ctr">
              <a:defRPr b="1" sz="1800">
                <a:solidFill>
                  <a:srgbClr val="FFFFFF"/>
                </a:solidFill>
              </a:defRPr>
            </a:pPr>
            <a:r>
              <a:t>действие </a:t>
            </a:r>
          </a:p>
          <a:p>
            <a:pPr algn="ctr">
              <a:defRPr b="1" sz="1800">
                <a:solidFill>
                  <a:srgbClr val="FFFFFF"/>
                </a:solidFill>
              </a:defRPr>
            </a:pPr>
            <a:r>
              <a:t>компонентов</a:t>
            </a:r>
          </a:p>
        </p:txBody>
      </p:sp>
      <p:sp>
        <p:nvSpPr>
          <p:cNvPr id="380" name="Shape 380"/>
          <p:cNvSpPr/>
          <p:nvPr/>
        </p:nvSpPr>
        <p:spPr>
          <a:xfrm>
            <a:off x="3363912" y="4337049"/>
            <a:ext cx="2760664" cy="882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 algn="ctr">
              <a:defRPr b="1" sz="1800">
                <a:solidFill>
                  <a:srgbClr val="FFFFFF"/>
                </a:solidFill>
              </a:defRPr>
            </a:pPr>
            <a:r>
              <a:t>четкая </a:t>
            </a:r>
          </a:p>
          <a:p>
            <a:pPr algn="ctr">
              <a:defRPr b="1" sz="1800">
                <a:solidFill>
                  <a:srgbClr val="FFFFFF"/>
                </a:solidFill>
              </a:defRPr>
            </a:pPr>
            <a:r>
              <a:t>последовательность </a:t>
            </a:r>
          </a:p>
          <a:p>
            <a:pPr algn="ctr">
              <a:defRPr b="1" sz="1800">
                <a:solidFill>
                  <a:srgbClr val="FFFFFF"/>
                </a:solidFill>
              </a:defRPr>
            </a:pPr>
            <a:r>
              <a:t>приема</a:t>
            </a:r>
          </a:p>
        </p:txBody>
      </p:sp>
      <p:sp>
        <p:nvSpPr>
          <p:cNvPr id="381" name="Shape 381"/>
          <p:cNvSpPr/>
          <p:nvPr/>
        </p:nvSpPr>
        <p:spPr>
          <a:xfrm>
            <a:off x="5988048" y="4337049"/>
            <a:ext cx="2760666" cy="882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 algn="ctr">
              <a:defRPr b="1" sz="1800">
                <a:solidFill>
                  <a:srgbClr val="FFFFFF"/>
                </a:solidFill>
              </a:defRPr>
            </a:pPr>
            <a:r>
              <a:t>сохранение привычного</a:t>
            </a:r>
          </a:p>
          <a:p>
            <a:pPr algn="ctr">
              <a:defRPr b="1" sz="1800">
                <a:solidFill>
                  <a:srgbClr val="FFFFFF"/>
                </a:solidFill>
              </a:defRPr>
            </a:pPr>
            <a:r>
              <a:t>образа жизни</a:t>
            </a:r>
          </a:p>
        </p:txBody>
      </p:sp>
      <p:sp>
        <p:nvSpPr>
          <p:cNvPr id="382" name="Shape 382"/>
          <p:cNvSpPr/>
          <p:nvPr/>
        </p:nvSpPr>
        <p:spPr>
          <a:xfrm>
            <a:off x="8464550" y="4337049"/>
            <a:ext cx="2759075" cy="882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 algn="ctr">
              <a:defRPr b="1" sz="1800">
                <a:solidFill>
                  <a:srgbClr val="FFFFFF"/>
                </a:solidFill>
              </a:defRPr>
            </a:pPr>
            <a:r>
              <a:t>концептуальный подход </a:t>
            </a:r>
          </a:p>
          <a:p>
            <a:pPr algn="ctr">
              <a:defRPr b="1" sz="1800">
                <a:solidFill>
                  <a:srgbClr val="FFFFFF"/>
                </a:solidFill>
              </a:defRPr>
            </a:pPr>
            <a:r>
              <a:t>к здоровью</a:t>
            </a:r>
          </a:p>
        </p:txBody>
      </p:sp>
      <p:pic>
        <p:nvPicPr>
          <p:cNvPr id="383" name="image7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16400" y="3068638"/>
            <a:ext cx="1055688" cy="1092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image7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63850" y="3516312"/>
            <a:ext cx="1352550" cy="1270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image7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317038" y="3068638"/>
            <a:ext cx="1054102" cy="1092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image75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12913" y="3024188"/>
            <a:ext cx="1104902" cy="1143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image76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828597" y="3074988"/>
            <a:ext cx="1079570" cy="1117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65862" y="1893888"/>
            <a:ext cx="4422777" cy="3552827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Shape 391"/>
          <p:cNvSpPr/>
          <p:nvPr/>
        </p:nvSpPr>
        <p:spPr>
          <a:xfrm>
            <a:off x="762000" y="3559173"/>
            <a:ext cx="3279775" cy="350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140000"/>
              </a:lnSpc>
              <a:defRPr b="1" sz="1800">
                <a:solidFill>
                  <a:srgbClr val="FFFC37"/>
                </a:solidFill>
              </a:defRPr>
            </a:lvl1pPr>
          </a:lstStyle>
          <a:p>
            <a:pPr/>
            <a:r>
              <a:t>ИЗБАВЬТЕСЬ ОТ ЛИШНЕГО</a:t>
            </a:r>
          </a:p>
        </p:txBody>
      </p:sp>
      <p:sp>
        <p:nvSpPr>
          <p:cNvPr id="392" name="Shape 392"/>
          <p:cNvSpPr/>
          <p:nvPr/>
        </p:nvSpPr>
        <p:spPr>
          <a:xfrm>
            <a:off x="762000" y="2852919"/>
            <a:ext cx="3057525" cy="59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>
            <a:lvl1pPr>
              <a:defRPr b="1" sz="3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Parashield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hape 41"/>
          <p:cNvSpPr/>
          <p:nvPr/>
        </p:nvSpPr>
        <p:spPr>
          <a:xfrm>
            <a:off x="1014412" y="679297"/>
            <a:ext cx="6861176" cy="178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4000">
                <a:solidFill>
                  <a:srgbClr val="FFFFFF"/>
                </a:solidFill>
              </a:defRPr>
            </a:pPr>
            <a:r>
              <a:t>ВНАЧАЛЕ МЫ МОЖЕМ</a:t>
            </a:r>
          </a:p>
          <a:p>
            <a:pPr>
              <a:defRPr b="1" sz="4000">
                <a:solidFill>
                  <a:srgbClr val="FFFFFF"/>
                </a:solidFill>
              </a:defRPr>
            </a:pPr>
            <a:r>
              <a:t>НЕ ЗАМЕЧАТЬ </a:t>
            </a:r>
          </a:p>
          <a:p>
            <a:pPr>
              <a:defRPr b="1" sz="4000">
                <a:solidFill>
                  <a:srgbClr val="FFFFFF"/>
                </a:solidFill>
              </a:defRPr>
            </a:pPr>
            <a:r>
              <a:t>ПРОБЛЕМУ</a:t>
            </a:r>
          </a:p>
        </p:txBody>
      </p:sp>
      <p:sp>
        <p:nvSpPr>
          <p:cNvPr id="42" name="Shape 42"/>
          <p:cNvSpPr/>
          <p:nvPr/>
        </p:nvSpPr>
        <p:spPr>
          <a:xfrm>
            <a:off x="1038223" y="3257248"/>
            <a:ext cx="5980117" cy="2213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2400">
                <a:solidFill>
                  <a:srgbClr val="FFFFFF"/>
                </a:solidFill>
              </a:defRPr>
            </a:pPr>
            <a:r>
              <a:t>Паразитарные инфекции маскируются под </a:t>
            </a:r>
            <a:r>
              <a:rPr>
                <a:solidFill>
                  <a:srgbClr val="FFFC37"/>
                </a:solidFill>
              </a:rPr>
              <a:t>известные болезни.</a:t>
            </a:r>
            <a:r>
              <a:rPr>
                <a:solidFill>
                  <a:srgbClr val="FED831"/>
                </a:solidFill>
              </a:rPr>
              <a:t> </a:t>
            </a:r>
            <a:endParaRPr>
              <a:solidFill>
                <a:srgbClr val="FED831"/>
              </a:solidFill>
            </a:endParaRPr>
          </a:p>
          <a:p>
            <a:pPr>
              <a:defRPr b="1" sz="2400">
                <a:solidFill>
                  <a:srgbClr val="FED831"/>
                </a:solidFill>
              </a:defRPr>
            </a:pPr>
          </a:p>
          <a:p>
            <a:pPr>
              <a:defRPr b="1" sz="2400">
                <a:solidFill>
                  <a:srgbClr val="FFFFFF"/>
                </a:solidFill>
              </a:defRPr>
            </a:pPr>
            <a:r>
              <a:t>Они не имеют специфических симптомов, поэтому распознать </a:t>
            </a:r>
          </a:p>
          <a:p>
            <a:pPr>
              <a:defRPr b="1" sz="2400">
                <a:solidFill>
                  <a:srgbClr val="FFFFFF"/>
                </a:solidFill>
              </a:defRPr>
            </a:pPr>
            <a:r>
              <a:t>их непросто.</a:t>
            </a:r>
          </a:p>
        </p:txBody>
      </p:sp>
      <p:pic>
        <p:nvPicPr>
          <p:cNvPr id="43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81750" y="820737"/>
            <a:ext cx="5040313" cy="52165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Shape 46"/>
          <p:cNvSpPr/>
          <p:nvPr/>
        </p:nvSpPr>
        <p:spPr>
          <a:xfrm>
            <a:off x="1014412" y="400238"/>
            <a:ext cx="10106026" cy="1066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3400">
                <a:solidFill>
                  <a:srgbClr val="535353"/>
                </a:solidFill>
              </a:defRPr>
            </a:pPr>
            <a:r>
              <a:t>ОБРАТИТЕ ВНИМАНИЕ </a:t>
            </a:r>
          </a:p>
          <a:p>
            <a:pPr>
              <a:defRPr b="1" sz="3400">
                <a:solidFill>
                  <a:srgbClr val="F48B14"/>
                </a:solidFill>
              </a:defRPr>
            </a:pPr>
            <a:r>
              <a:t>НА СИМПТОМЫ:</a:t>
            </a:r>
            <a:r>
              <a:rPr>
                <a:solidFill>
                  <a:srgbClr val="FD774D"/>
                </a:solidFill>
              </a:rPr>
              <a:t> </a:t>
            </a:r>
          </a:p>
        </p:txBody>
      </p:sp>
      <p:sp>
        <p:nvSpPr>
          <p:cNvPr id="47" name="Shape 47"/>
          <p:cNvSpPr/>
          <p:nvPr/>
        </p:nvSpPr>
        <p:spPr>
          <a:xfrm>
            <a:off x="1073149" y="2071688"/>
            <a:ext cx="2176466" cy="959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недомогание, </a:t>
            </a:r>
          </a:p>
          <a:p>
            <a:pPr>
              <a:defRPr b="1" sz="1800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слабость, </a:t>
            </a:r>
            <a:r>
              <a:rPr>
                <a:solidFill>
                  <a:srgbClr val="535353"/>
                </a:solidFill>
              </a:rPr>
              <a:t>утомляемость</a:t>
            </a:r>
          </a:p>
        </p:txBody>
      </p:sp>
      <p:sp>
        <p:nvSpPr>
          <p:cNvPr id="48" name="Shape 48"/>
          <p:cNvSpPr/>
          <p:nvPr/>
        </p:nvSpPr>
        <p:spPr>
          <a:xfrm>
            <a:off x="1073149" y="3567112"/>
            <a:ext cx="2176466" cy="959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сниженный или повышенный </a:t>
            </a:r>
          </a:p>
          <a:p>
            <a:pPr>
              <a:defRPr b="1" sz="1800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аппетит</a:t>
            </a:r>
          </a:p>
        </p:txBody>
      </p:sp>
      <p:sp>
        <p:nvSpPr>
          <p:cNvPr id="49" name="Shape 49"/>
          <p:cNvSpPr/>
          <p:nvPr/>
        </p:nvSpPr>
        <p:spPr>
          <a:xfrm>
            <a:off x="1073149" y="5203823"/>
            <a:ext cx="2176466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диарея</a:t>
            </a:r>
            <a:r>
              <a:rPr>
                <a:solidFill>
                  <a:srgbClr val="535353"/>
                </a:solidFill>
              </a:rPr>
              <a:t> </a:t>
            </a:r>
            <a:endParaRPr>
              <a:solidFill>
                <a:srgbClr val="535353"/>
              </a:solidFill>
            </a:endParaRP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или запоры</a:t>
            </a:r>
          </a:p>
        </p:txBody>
      </p:sp>
      <p:sp>
        <p:nvSpPr>
          <p:cNvPr id="50" name="Shape 50"/>
          <p:cNvSpPr/>
          <p:nvPr/>
        </p:nvSpPr>
        <p:spPr>
          <a:xfrm>
            <a:off x="3622675" y="2071688"/>
            <a:ext cx="2359025" cy="959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аллергия</a:t>
            </a:r>
            <a:r>
              <a:rPr>
                <a:solidFill>
                  <a:srgbClr val="535353"/>
                </a:solidFill>
              </a:rPr>
              <a:t> (сыпь </a:t>
            </a:r>
            <a:endParaRPr>
              <a:solidFill>
                <a:srgbClr val="535353"/>
              </a:solidFill>
            </a:endParaRP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на коже, кашель, приступы астмы)</a:t>
            </a:r>
          </a:p>
        </p:txBody>
      </p:sp>
      <p:sp>
        <p:nvSpPr>
          <p:cNvPr id="51" name="Shape 51"/>
          <p:cNvSpPr/>
          <p:nvPr/>
        </p:nvSpPr>
        <p:spPr>
          <a:xfrm>
            <a:off x="3622675" y="3576637"/>
            <a:ext cx="2365375" cy="959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тошнота, рвота</a:t>
            </a:r>
            <a:r>
              <a:rPr>
                <a:solidFill>
                  <a:srgbClr val="535353"/>
                </a:solidFill>
              </a:rPr>
              <a:t> </a:t>
            </a:r>
            <a:endParaRPr>
              <a:solidFill>
                <a:srgbClr val="535353"/>
              </a:solidFill>
            </a:endParaRP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без отравления, 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боли в животе</a:t>
            </a:r>
          </a:p>
        </p:txBody>
      </p:sp>
      <p:sp>
        <p:nvSpPr>
          <p:cNvPr id="52" name="Shape 52"/>
          <p:cNvSpPr/>
          <p:nvPr/>
        </p:nvSpPr>
        <p:spPr>
          <a:xfrm>
            <a:off x="3622675" y="5064124"/>
            <a:ext cx="2359025" cy="95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потеря веса 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при хорошем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аппетите</a:t>
            </a:r>
          </a:p>
        </p:txBody>
      </p:sp>
      <p:sp>
        <p:nvSpPr>
          <p:cNvPr id="53" name="Shape 53"/>
          <p:cNvSpPr/>
          <p:nvPr/>
        </p:nvSpPr>
        <p:spPr>
          <a:xfrm flipV="1">
            <a:off x="6097270" y="1636712"/>
            <a:ext cx="1" cy="4789489"/>
          </a:xfrm>
          <a:prstGeom prst="line">
            <a:avLst/>
          </a:prstGeom>
          <a:ln w="12700">
            <a:solidFill>
              <a:srgbClr val="F28B2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4" name="Shape 54"/>
          <p:cNvSpPr/>
          <p:nvPr/>
        </p:nvSpPr>
        <p:spPr>
          <a:xfrm flipV="1">
            <a:off x="3363595" y="1636712"/>
            <a:ext cx="2" cy="4789489"/>
          </a:xfrm>
          <a:prstGeom prst="line">
            <a:avLst/>
          </a:prstGeom>
          <a:ln w="12700">
            <a:solidFill>
              <a:srgbClr val="F28B2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5" name="Shape 55"/>
          <p:cNvSpPr/>
          <p:nvPr/>
        </p:nvSpPr>
        <p:spPr>
          <a:xfrm flipV="1">
            <a:off x="9032557" y="1636712"/>
            <a:ext cx="2" cy="4789489"/>
          </a:xfrm>
          <a:prstGeom prst="line">
            <a:avLst/>
          </a:prstGeom>
          <a:ln w="12700">
            <a:solidFill>
              <a:srgbClr val="F28B2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6" name="Shape 56"/>
          <p:cNvSpPr/>
          <p:nvPr/>
        </p:nvSpPr>
        <p:spPr>
          <a:xfrm flipH="1" flipV="1">
            <a:off x="922337" y="3215957"/>
            <a:ext cx="10875964" cy="2"/>
          </a:xfrm>
          <a:prstGeom prst="line">
            <a:avLst/>
          </a:prstGeom>
          <a:ln w="12700">
            <a:solidFill>
              <a:srgbClr val="F28B2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7" name="Shape 57"/>
          <p:cNvSpPr/>
          <p:nvPr/>
        </p:nvSpPr>
        <p:spPr>
          <a:xfrm flipH="1" flipV="1">
            <a:off x="922337" y="4851082"/>
            <a:ext cx="10875964" cy="2"/>
          </a:xfrm>
          <a:prstGeom prst="line">
            <a:avLst/>
          </a:prstGeom>
          <a:ln w="12700">
            <a:solidFill>
              <a:srgbClr val="F28B2B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8" name="Shape 58"/>
          <p:cNvSpPr/>
          <p:nvPr/>
        </p:nvSpPr>
        <p:spPr>
          <a:xfrm>
            <a:off x="6356350" y="2211388"/>
            <a:ext cx="2359025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храп</a:t>
            </a:r>
            <a:r>
              <a:rPr>
                <a:solidFill>
                  <a:srgbClr val="535353"/>
                </a:solidFill>
              </a:rPr>
              <a:t> или скрежет </a:t>
            </a:r>
            <a:endParaRPr>
              <a:solidFill>
                <a:srgbClr val="535353"/>
              </a:solidFill>
            </a:endParaRP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зубами во сне</a:t>
            </a:r>
          </a:p>
        </p:txBody>
      </p:sp>
      <p:sp>
        <p:nvSpPr>
          <p:cNvPr id="59" name="Shape 59"/>
          <p:cNvSpPr/>
          <p:nvPr/>
        </p:nvSpPr>
        <p:spPr>
          <a:xfrm>
            <a:off x="6356350" y="3576637"/>
            <a:ext cx="2562225" cy="959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зуд</a:t>
            </a:r>
            <a:r>
              <a:rPr>
                <a:solidFill>
                  <a:srgbClr val="535353"/>
                </a:solidFill>
              </a:rPr>
              <a:t> в области </a:t>
            </a:r>
            <a:endParaRPr>
              <a:solidFill>
                <a:srgbClr val="535353"/>
              </a:solidFill>
            </a:endParaRP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анального отверстия 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(часто при острицах)</a:t>
            </a:r>
          </a:p>
        </p:txBody>
      </p:sp>
      <p:sp>
        <p:nvSpPr>
          <p:cNvPr id="60" name="Shape 60"/>
          <p:cNvSpPr/>
          <p:nvPr/>
        </p:nvSpPr>
        <p:spPr>
          <a:xfrm>
            <a:off x="6356350" y="5064124"/>
            <a:ext cx="2359025" cy="95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боли</a:t>
            </a:r>
            <a:r>
              <a:rPr>
                <a:solidFill>
                  <a:srgbClr val="535353"/>
                </a:solidFill>
              </a:rPr>
              <a:t> в мышцах </a:t>
            </a:r>
            <a:endParaRPr>
              <a:solidFill>
                <a:srgbClr val="535353"/>
              </a:solidFill>
            </a:endParaRP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 суставах 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без нагрузок</a:t>
            </a:r>
          </a:p>
        </p:txBody>
      </p:sp>
      <p:sp>
        <p:nvSpPr>
          <p:cNvPr id="61" name="Shape 61"/>
          <p:cNvSpPr/>
          <p:nvPr/>
        </p:nvSpPr>
        <p:spPr>
          <a:xfrm>
            <a:off x="9347200" y="2351088"/>
            <a:ext cx="2359025" cy="375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>
            <a:lvl1pPr>
              <a:defRPr b="1" sz="1800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бессонница</a:t>
            </a:r>
          </a:p>
        </p:txBody>
      </p:sp>
      <p:sp>
        <p:nvSpPr>
          <p:cNvPr id="62" name="Shape 62"/>
          <p:cNvSpPr/>
          <p:nvPr/>
        </p:nvSpPr>
        <p:spPr>
          <a:xfrm>
            <a:off x="9347200" y="3576637"/>
            <a:ext cx="2562225" cy="959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бессимптомное 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повышение </a:t>
            </a:r>
          </a:p>
          <a:p>
            <a:pPr>
              <a:defRPr b="1" sz="1800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температуры</a:t>
            </a:r>
            <a:r>
              <a:rPr>
                <a:solidFill>
                  <a:srgbClr val="535353"/>
                </a:solidFill>
              </a:rPr>
              <a:t> </a:t>
            </a:r>
          </a:p>
        </p:txBody>
      </p:sp>
      <p:sp>
        <p:nvSpPr>
          <p:cNvPr id="63" name="Shape 63"/>
          <p:cNvSpPr/>
          <p:nvPr/>
        </p:nvSpPr>
        <p:spPr>
          <a:xfrm>
            <a:off x="9347200" y="5064124"/>
            <a:ext cx="2359025" cy="95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воспаленные 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или увеличенные </a:t>
            </a:r>
          </a:p>
          <a:p>
            <a:pPr>
              <a:defRPr b="1" sz="1800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лимфоузлы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age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hape 66"/>
          <p:cNvSpPr/>
          <p:nvPr/>
        </p:nvSpPr>
        <p:spPr>
          <a:xfrm>
            <a:off x="9639300" y="2090738"/>
            <a:ext cx="1930400" cy="589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 algn="ctr">
              <a:lnSpc>
                <a:spcPct val="90000"/>
              </a:lnSpc>
              <a:defRPr b="1" sz="1800">
                <a:solidFill>
                  <a:srgbClr val="FFFFFF"/>
                </a:solidFill>
              </a:defRPr>
            </a:pPr>
            <a:r>
              <a:t>домашние </a:t>
            </a:r>
            <a:endParaRPr sz="2400"/>
          </a:p>
          <a:p>
            <a:pPr algn="ctr">
              <a:lnSpc>
                <a:spcPct val="90000"/>
              </a:lnSpc>
              <a:defRPr b="1" sz="1800">
                <a:solidFill>
                  <a:srgbClr val="FFFFFF"/>
                </a:solidFill>
              </a:defRPr>
            </a:pPr>
            <a:r>
              <a:t>животные</a:t>
            </a:r>
          </a:p>
        </p:txBody>
      </p:sp>
      <p:pic>
        <p:nvPicPr>
          <p:cNvPr id="67" name="image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93925" y="4398962"/>
            <a:ext cx="1536700" cy="1535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image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72125" y="4252912"/>
            <a:ext cx="1727200" cy="1728789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image1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829800" y="3146425"/>
            <a:ext cx="1547813" cy="1547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image11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847263" y="627062"/>
            <a:ext cx="1512889" cy="1512888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Shape 71"/>
          <p:cNvSpPr/>
          <p:nvPr/>
        </p:nvSpPr>
        <p:spPr>
          <a:xfrm>
            <a:off x="1003298" y="383561"/>
            <a:ext cx="5738817" cy="1639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3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ИСТОЧНИКАМИ ГЕЛЬМИНТОВ </a:t>
            </a:r>
          </a:p>
          <a:p>
            <a:pPr>
              <a:defRPr b="1" sz="3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МОГУТ БЫТЬ </a:t>
            </a:r>
          </a:p>
        </p:txBody>
      </p:sp>
      <p:sp>
        <p:nvSpPr>
          <p:cNvPr id="72" name="Shape 72"/>
          <p:cNvSpPr/>
          <p:nvPr/>
        </p:nvSpPr>
        <p:spPr>
          <a:xfrm flipV="1">
            <a:off x="2349499" y="2776538"/>
            <a:ext cx="4799016" cy="612777"/>
          </a:xfrm>
          <a:prstGeom prst="line">
            <a:avLst/>
          </a:prstGeom>
          <a:ln w="25400">
            <a:solidFill>
              <a:srgbClr val="FEE74B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73" name="Shape 73"/>
          <p:cNvSpPr/>
          <p:nvPr/>
        </p:nvSpPr>
        <p:spPr>
          <a:xfrm flipV="1">
            <a:off x="3681412" y="3138488"/>
            <a:ext cx="3613152" cy="1687512"/>
          </a:xfrm>
          <a:prstGeom prst="line">
            <a:avLst/>
          </a:prstGeom>
          <a:ln w="25400">
            <a:solidFill>
              <a:srgbClr val="FEE74B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74" name="Shape 74"/>
          <p:cNvSpPr/>
          <p:nvPr/>
        </p:nvSpPr>
        <p:spPr>
          <a:xfrm flipV="1">
            <a:off x="6970713" y="3614737"/>
            <a:ext cx="874714" cy="873127"/>
          </a:xfrm>
          <a:prstGeom prst="line">
            <a:avLst/>
          </a:prstGeom>
          <a:ln w="25400">
            <a:solidFill>
              <a:srgbClr val="FEE74B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75" name="Shape 75"/>
          <p:cNvSpPr/>
          <p:nvPr/>
        </p:nvSpPr>
        <p:spPr>
          <a:xfrm flipH="1" flipV="1">
            <a:off x="8366124" y="3725862"/>
            <a:ext cx="155577" cy="512764"/>
          </a:xfrm>
          <a:prstGeom prst="line">
            <a:avLst/>
          </a:prstGeom>
          <a:ln w="25400">
            <a:solidFill>
              <a:srgbClr val="FEE74B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76" name="Shape 76"/>
          <p:cNvSpPr/>
          <p:nvPr/>
        </p:nvSpPr>
        <p:spPr>
          <a:xfrm flipH="1">
            <a:off x="8870950" y="1620837"/>
            <a:ext cx="906464" cy="325439"/>
          </a:xfrm>
          <a:prstGeom prst="line">
            <a:avLst/>
          </a:prstGeom>
          <a:ln w="25400">
            <a:solidFill>
              <a:srgbClr val="FEE74B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77" name="Shape 77"/>
          <p:cNvSpPr/>
          <p:nvPr/>
        </p:nvSpPr>
        <p:spPr>
          <a:xfrm>
            <a:off x="9639300" y="4689475"/>
            <a:ext cx="1930400" cy="830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 algn="ctr">
              <a:lnSpc>
                <a:spcPct val="90000"/>
              </a:lnSpc>
              <a:defRPr b="1" sz="1800">
                <a:solidFill>
                  <a:srgbClr val="FFFFFF"/>
                </a:solidFill>
              </a:defRPr>
            </a:pPr>
            <a:r>
              <a:t>выключатели </a:t>
            </a:r>
            <a:endParaRPr sz="2400"/>
          </a:p>
          <a:p>
            <a:pPr algn="ctr">
              <a:lnSpc>
                <a:spcPct val="90000"/>
              </a:lnSpc>
              <a:defRPr b="1" sz="1800">
                <a:solidFill>
                  <a:srgbClr val="FFFFFF"/>
                </a:solidFill>
              </a:defRPr>
            </a:pPr>
            <a:r>
              <a:t>и дверные ручки</a:t>
            </a:r>
          </a:p>
        </p:txBody>
      </p:sp>
      <p:sp>
        <p:nvSpPr>
          <p:cNvPr id="78" name="Shape 78"/>
          <p:cNvSpPr/>
          <p:nvPr/>
        </p:nvSpPr>
        <p:spPr>
          <a:xfrm>
            <a:off x="3487737" y="4700587"/>
            <a:ext cx="1930402" cy="349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>
            <a:lvl1pPr algn="ctr">
              <a:lnSpc>
                <a:spcPct val="90000"/>
              </a:lnSpc>
              <a:defRPr b="1" sz="1800">
                <a:solidFill>
                  <a:srgbClr val="FFFFFF"/>
                </a:solidFill>
              </a:defRPr>
            </a:lvl1pPr>
          </a:lstStyle>
          <a:p>
            <a:pPr/>
            <a:r>
              <a:t>кухня</a:t>
            </a:r>
          </a:p>
        </p:txBody>
      </p:sp>
      <p:sp>
        <p:nvSpPr>
          <p:cNvPr id="79" name="Shape 79"/>
          <p:cNvSpPr/>
          <p:nvPr/>
        </p:nvSpPr>
        <p:spPr>
          <a:xfrm>
            <a:off x="5470525" y="5965825"/>
            <a:ext cx="1930400" cy="589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 algn="ctr">
              <a:lnSpc>
                <a:spcPct val="90000"/>
              </a:lnSpc>
              <a:defRPr b="1" sz="1800">
                <a:solidFill>
                  <a:srgbClr val="FFFFFF"/>
                </a:solidFill>
              </a:defRPr>
            </a:pPr>
            <a:r>
              <a:t>общественный </a:t>
            </a:r>
            <a:endParaRPr sz="2400"/>
          </a:p>
          <a:p>
            <a:pPr algn="ctr">
              <a:lnSpc>
                <a:spcPct val="90000"/>
              </a:lnSpc>
              <a:defRPr b="1" sz="1800">
                <a:solidFill>
                  <a:srgbClr val="FFFFFF"/>
                </a:solidFill>
              </a:defRPr>
            </a:pPr>
            <a:r>
              <a:t>транспорт</a:t>
            </a:r>
          </a:p>
        </p:txBody>
      </p:sp>
      <p:sp>
        <p:nvSpPr>
          <p:cNvPr id="80" name="Shape 80"/>
          <p:cNvSpPr/>
          <p:nvPr/>
        </p:nvSpPr>
        <p:spPr>
          <a:xfrm>
            <a:off x="1997075" y="5934075"/>
            <a:ext cx="1930400" cy="589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>
            <a:lvl1pPr algn="ctr">
              <a:lnSpc>
                <a:spcPct val="90000"/>
              </a:lnSpc>
              <a:defRPr b="1" sz="1800">
                <a:solidFill>
                  <a:srgbClr val="FFFFFF"/>
                </a:solidFill>
              </a:defRPr>
            </a:lvl1pPr>
          </a:lstStyle>
          <a:p>
            <a:pPr/>
            <a:r>
              <a:t>детские площадки</a:t>
            </a:r>
          </a:p>
        </p:txBody>
      </p:sp>
      <p:pic>
        <p:nvPicPr>
          <p:cNvPr id="81" name="image12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36612" y="2717800"/>
            <a:ext cx="1501776" cy="1503363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hape 82"/>
          <p:cNvSpPr/>
          <p:nvPr/>
        </p:nvSpPr>
        <p:spPr>
          <a:xfrm>
            <a:off x="622300" y="4135437"/>
            <a:ext cx="1930400" cy="589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>
            <a:lvl1pPr algn="ctr">
              <a:lnSpc>
                <a:spcPct val="90000"/>
              </a:lnSpc>
              <a:defRPr b="1" sz="1800">
                <a:solidFill>
                  <a:srgbClr val="FFFFFF"/>
                </a:solidFill>
              </a:defRPr>
            </a:lvl1pPr>
          </a:lstStyle>
          <a:p>
            <a:pPr/>
            <a:r>
              <a:t>неочищенная вода</a:t>
            </a:r>
          </a:p>
        </p:txBody>
      </p:sp>
      <p:pic>
        <p:nvPicPr>
          <p:cNvPr id="83" name="image13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207000" y="506412"/>
            <a:ext cx="1512888" cy="1512888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Shape 84"/>
          <p:cNvSpPr/>
          <p:nvPr/>
        </p:nvSpPr>
        <p:spPr>
          <a:xfrm>
            <a:off x="4840287" y="1962150"/>
            <a:ext cx="2246314" cy="589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 algn="ctr">
              <a:lnSpc>
                <a:spcPct val="90000"/>
              </a:lnSpc>
              <a:defRPr b="1" sz="1800">
                <a:solidFill>
                  <a:srgbClr val="FFFFFF"/>
                </a:solidFill>
              </a:defRPr>
            </a:pPr>
            <a:r>
              <a:t>немытые овощи </a:t>
            </a:r>
            <a:endParaRPr sz="2400"/>
          </a:p>
          <a:p>
            <a:pPr algn="ctr">
              <a:lnSpc>
                <a:spcPct val="90000"/>
              </a:lnSpc>
              <a:defRPr b="1" sz="1800">
                <a:solidFill>
                  <a:srgbClr val="FFFFFF"/>
                </a:solidFill>
              </a:defRPr>
            </a:pPr>
            <a:r>
              <a:t>и фрукты</a:t>
            </a:r>
          </a:p>
        </p:txBody>
      </p:sp>
      <p:pic>
        <p:nvPicPr>
          <p:cNvPr id="85" name="image14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786688" y="4283075"/>
            <a:ext cx="1728789" cy="172720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Shape 86"/>
          <p:cNvSpPr/>
          <p:nvPr/>
        </p:nvSpPr>
        <p:spPr>
          <a:xfrm>
            <a:off x="7685088" y="5976937"/>
            <a:ext cx="1931987" cy="349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>
            <a:lvl1pPr algn="ctr">
              <a:lnSpc>
                <a:spcPct val="90000"/>
              </a:lnSpc>
              <a:defRPr b="1" sz="1800">
                <a:solidFill>
                  <a:srgbClr val="FFFFFF"/>
                </a:solidFill>
              </a:defRPr>
            </a:lvl1pPr>
          </a:lstStyle>
          <a:p>
            <a:pPr/>
            <a:r>
              <a:t>насекомые</a:t>
            </a:r>
          </a:p>
        </p:txBody>
      </p:sp>
      <p:pic>
        <p:nvPicPr>
          <p:cNvPr id="87" name="image15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514725" y="2868613"/>
            <a:ext cx="1903415" cy="1905002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Shape 88"/>
          <p:cNvSpPr/>
          <p:nvPr/>
        </p:nvSpPr>
        <p:spPr>
          <a:xfrm flipV="1">
            <a:off x="5387975" y="2881313"/>
            <a:ext cx="2238377" cy="711202"/>
          </a:xfrm>
          <a:prstGeom prst="line">
            <a:avLst/>
          </a:prstGeom>
          <a:ln w="25400">
            <a:solidFill>
              <a:srgbClr val="FEE74B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89" name="Shape 89"/>
          <p:cNvSpPr/>
          <p:nvPr/>
        </p:nvSpPr>
        <p:spPr>
          <a:xfrm flipH="1" flipV="1">
            <a:off x="8872538" y="3482973"/>
            <a:ext cx="903289" cy="209552"/>
          </a:xfrm>
          <a:prstGeom prst="line">
            <a:avLst/>
          </a:prstGeom>
          <a:ln w="25400">
            <a:solidFill>
              <a:srgbClr val="FEE74B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90" name="Shape 90"/>
          <p:cNvSpPr/>
          <p:nvPr/>
        </p:nvSpPr>
        <p:spPr>
          <a:xfrm flipH="1" flipV="1">
            <a:off x="6769100" y="1557337"/>
            <a:ext cx="820739" cy="325439"/>
          </a:xfrm>
          <a:prstGeom prst="line">
            <a:avLst/>
          </a:prstGeom>
          <a:ln w="25400">
            <a:solidFill>
              <a:srgbClr val="FEE74B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91" name="image16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696075" y="615950"/>
            <a:ext cx="2838450" cy="29384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image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Shape 96"/>
          <p:cNvSpPr/>
          <p:nvPr/>
        </p:nvSpPr>
        <p:spPr>
          <a:xfrm>
            <a:off x="1014412" y="389126"/>
            <a:ext cx="9934576" cy="1066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>
            <a:lvl1pPr>
              <a:defRPr b="1" sz="3400">
                <a:solidFill>
                  <a:srgbClr val="FFFFFF"/>
                </a:solidFill>
              </a:defRPr>
            </a:lvl1pPr>
          </a:lstStyle>
          <a:p>
            <a:pPr/>
            <a:r>
              <a:t>ПАРАЗИТАМИ МОЖЕТ ЗАРАЗИТЬСЯ ПРАКТИЧЕСКИ ЛЮБОЙ ЧЕЛОВЕК   </a:t>
            </a:r>
          </a:p>
        </p:txBody>
      </p:sp>
      <p:sp>
        <p:nvSpPr>
          <p:cNvPr id="97" name="Shape 97"/>
          <p:cNvSpPr/>
          <p:nvPr/>
        </p:nvSpPr>
        <p:spPr>
          <a:xfrm>
            <a:off x="884236" y="4552949"/>
            <a:ext cx="3962403" cy="1149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 algn="ctr">
              <a:defRPr b="1" sz="1800">
                <a:solidFill>
                  <a:srgbClr val="FFFC37"/>
                </a:solidFill>
              </a:defRPr>
            </a:pPr>
            <a:r>
              <a:t>ПРИВЫЧКИ ПИТАНИЯ </a:t>
            </a:r>
          </a:p>
          <a:p>
            <a:pPr algn="ctr">
              <a:defRPr b="1" sz="1800">
                <a:solidFill>
                  <a:srgbClr val="FFFFFF"/>
                </a:solidFill>
              </a:defRPr>
            </a:pPr>
            <a:r>
              <a:t>(стейки с кровью, суши, тунец, селедка, соленое сало, вяленая рыба и мясо)</a:t>
            </a:r>
          </a:p>
        </p:txBody>
      </p:sp>
      <p:sp>
        <p:nvSpPr>
          <p:cNvPr id="98" name="Shape 98"/>
          <p:cNvSpPr/>
          <p:nvPr/>
        </p:nvSpPr>
        <p:spPr>
          <a:xfrm>
            <a:off x="8907463" y="4686299"/>
            <a:ext cx="2170114" cy="882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 algn="ctr">
              <a:defRPr b="1" sz="1800">
                <a:solidFill>
                  <a:srgbClr val="FFFC37"/>
                </a:solidFill>
              </a:defRPr>
            </a:pPr>
            <a:r>
              <a:t>ОБРАЗ ЖИЗНИ</a:t>
            </a:r>
            <a:r>
              <a:rPr>
                <a:solidFill>
                  <a:srgbClr val="FFFFFF"/>
                </a:solidFill>
              </a:rPr>
              <a:t> (походы, дачные работы)</a:t>
            </a:r>
          </a:p>
        </p:txBody>
      </p:sp>
      <p:sp>
        <p:nvSpPr>
          <p:cNvPr id="99" name="Shape 99"/>
          <p:cNvSpPr/>
          <p:nvPr/>
        </p:nvSpPr>
        <p:spPr>
          <a:xfrm>
            <a:off x="5427662" y="4686299"/>
            <a:ext cx="2663827" cy="615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 algn="ctr">
              <a:defRPr b="1" sz="1800">
                <a:solidFill>
                  <a:srgbClr val="FFFC37"/>
                </a:solidFill>
              </a:defRPr>
            </a:pPr>
            <a:r>
              <a:t>ЛЮБОВЬ </a:t>
            </a:r>
          </a:p>
          <a:p>
            <a:pPr algn="ctr">
              <a:defRPr b="1" sz="1800">
                <a:solidFill>
                  <a:srgbClr val="FFFC37"/>
                </a:solidFill>
              </a:defRPr>
            </a:pPr>
            <a:r>
              <a:t>К ПУТЕШЕСТВИЯМ</a:t>
            </a:r>
            <a:r>
              <a:rPr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00" name="image1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12938" y="2587625"/>
            <a:ext cx="1905002" cy="190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image1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40813" y="2587625"/>
            <a:ext cx="1905002" cy="190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image1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56275" y="2587625"/>
            <a:ext cx="1903415" cy="190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Shape 105"/>
          <p:cNvSpPr/>
          <p:nvPr/>
        </p:nvSpPr>
        <p:spPr>
          <a:xfrm>
            <a:off x="1014412" y="400238"/>
            <a:ext cx="10106026" cy="1066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3400">
                <a:solidFill>
                  <a:srgbClr val="F48B14"/>
                </a:solidFill>
              </a:defRPr>
            </a:pPr>
            <a:r>
              <a:t>РИСК ЗАРАЖЕНИЯ</a:t>
            </a:r>
            <a:endParaRPr>
              <a:solidFill>
                <a:srgbClr val="FD774D"/>
              </a:solidFill>
            </a:endParaRPr>
          </a:p>
          <a:p>
            <a:pPr>
              <a:defRPr b="1" sz="3400">
                <a:solidFill>
                  <a:srgbClr val="535353"/>
                </a:solidFill>
              </a:defRPr>
            </a:pPr>
            <a:r>
              <a:t>УВЕЛИЧИВАЕТСЯ ПРИ:   </a:t>
            </a:r>
          </a:p>
        </p:txBody>
      </p:sp>
      <p:sp>
        <p:nvSpPr>
          <p:cNvPr id="106" name="Shape 106"/>
          <p:cNvSpPr/>
          <p:nvPr/>
        </p:nvSpPr>
        <p:spPr>
          <a:xfrm>
            <a:off x="2089149" y="2309813"/>
            <a:ext cx="2846391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сниженном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иммунитете</a:t>
            </a:r>
          </a:p>
        </p:txBody>
      </p:sp>
      <p:sp>
        <p:nvSpPr>
          <p:cNvPr id="107" name="Shape 107"/>
          <p:cNvSpPr/>
          <p:nvPr/>
        </p:nvSpPr>
        <p:spPr>
          <a:xfrm>
            <a:off x="2089149" y="3489324"/>
            <a:ext cx="2846391" cy="667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>
            <a:lvl1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заболеваниях желчного пузыря</a:t>
            </a:r>
          </a:p>
        </p:txBody>
      </p:sp>
      <p:sp>
        <p:nvSpPr>
          <p:cNvPr id="108" name="Shape 108"/>
          <p:cNvSpPr/>
          <p:nvPr/>
        </p:nvSpPr>
        <p:spPr>
          <a:xfrm>
            <a:off x="2089150" y="4667248"/>
            <a:ext cx="3414713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>
            <a:lvl1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нарушении микрофлоры кишечника</a:t>
            </a:r>
          </a:p>
        </p:txBody>
      </p:sp>
      <p:sp>
        <p:nvSpPr>
          <p:cNvPr id="109" name="Shape 109"/>
          <p:cNvSpPr/>
          <p:nvPr/>
        </p:nvSpPr>
        <p:spPr>
          <a:xfrm>
            <a:off x="7270749" y="2309813"/>
            <a:ext cx="2846391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>
            <a:lvl1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ослабленной секреции желудка </a:t>
            </a:r>
          </a:p>
        </p:txBody>
      </p:sp>
      <p:sp>
        <p:nvSpPr>
          <p:cNvPr id="110" name="Shape 110"/>
          <p:cNvSpPr/>
          <p:nvPr/>
        </p:nvSpPr>
        <p:spPr>
          <a:xfrm>
            <a:off x="7270750" y="3427412"/>
            <a:ext cx="4641850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неправильном </a:t>
            </a:r>
          </a:p>
          <a:p>
            <a: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питании</a:t>
            </a:r>
          </a:p>
        </p:txBody>
      </p:sp>
      <p:sp>
        <p:nvSpPr>
          <p:cNvPr id="111" name="Shape 111"/>
          <p:cNvSpPr/>
          <p:nvPr/>
        </p:nvSpPr>
        <p:spPr>
          <a:xfrm>
            <a:off x="7270750" y="4595812"/>
            <a:ext cx="3979863" cy="66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>
            <a:lvl1pPr>
              <a:defRPr b="1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нарушении активности ферментов (ферментопатии)</a:t>
            </a:r>
          </a:p>
        </p:txBody>
      </p:sp>
      <p:pic>
        <p:nvPicPr>
          <p:cNvPr id="112" name="image2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4575" y="4508500"/>
            <a:ext cx="931863" cy="96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image2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44575" y="2152650"/>
            <a:ext cx="931863" cy="96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image2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170612" y="2152650"/>
            <a:ext cx="931864" cy="96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image23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170612" y="4508500"/>
            <a:ext cx="931864" cy="96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image24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44575" y="3330575"/>
            <a:ext cx="933450" cy="96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image25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170612" y="3330575"/>
            <a:ext cx="931864" cy="96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 124"/>
          <p:cNvGrpSpPr/>
          <p:nvPr/>
        </p:nvGrpSpPr>
        <p:grpSpPr>
          <a:xfrm>
            <a:off x="-577852" y="-215902"/>
            <a:ext cx="13104818" cy="7397754"/>
            <a:chOff x="0" y="0"/>
            <a:chExt cx="13104817" cy="7397752"/>
          </a:xfrm>
        </p:grpSpPr>
        <p:pic>
          <p:nvPicPr>
            <p:cNvPr id="121" name="image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78297" y="215385"/>
              <a:ext cx="12192027" cy="68585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2" name="Shape 122"/>
            <p:cNvSpPr/>
            <p:nvPr/>
          </p:nvSpPr>
          <p:spPr>
            <a:xfrm>
              <a:off x="-1" y="-1"/>
              <a:ext cx="5072067" cy="5073653"/>
            </a:xfrm>
            <a:prstGeom prst="ellipse">
              <a:avLst/>
            </a:prstGeom>
            <a:solidFill>
              <a:srgbClr val="A7A7A7">
                <a:alpha val="980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123" name="Shape 123"/>
            <p:cNvSpPr/>
            <p:nvPr/>
          </p:nvSpPr>
          <p:spPr>
            <a:xfrm>
              <a:off x="10007600" y="4300537"/>
              <a:ext cx="3097217" cy="3097216"/>
            </a:xfrm>
            <a:prstGeom prst="ellipse">
              <a:avLst/>
            </a:prstGeom>
            <a:noFill/>
            <a:ln w="25400" cap="flat">
              <a:solidFill>
                <a:srgbClr val="FD903B">
                  <a:alpha val="14901"/>
                </a:srgbClr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</p:grpSp>
      <p:sp>
        <p:nvSpPr>
          <p:cNvPr id="125" name="Shape 125"/>
          <p:cNvSpPr/>
          <p:nvPr/>
        </p:nvSpPr>
        <p:spPr>
          <a:xfrm>
            <a:off x="1014412" y="400238"/>
            <a:ext cx="10106026" cy="1066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3400">
                <a:solidFill>
                  <a:srgbClr val="535353"/>
                </a:solidFill>
              </a:defRPr>
            </a:pPr>
            <a:r>
              <a:t>В РЕЗУЛЬТАТЕ В ОРГАНИЗМ</a:t>
            </a:r>
          </a:p>
          <a:p>
            <a:pPr>
              <a:defRPr b="1" sz="3400">
                <a:solidFill>
                  <a:srgbClr val="535353"/>
                </a:solidFill>
              </a:defRPr>
            </a:pPr>
            <a:r>
              <a:t>МОГУТ ЛЕГКО ПОПАСТЬ </a:t>
            </a:r>
            <a:r>
              <a:rPr>
                <a:solidFill>
                  <a:srgbClr val="F48B14"/>
                </a:solidFill>
              </a:rPr>
              <a:t>ПАРАЗИТЫ  </a:t>
            </a:r>
            <a:r>
              <a:t> </a:t>
            </a:r>
          </a:p>
        </p:txBody>
      </p:sp>
      <p:sp>
        <p:nvSpPr>
          <p:cNvPr id="126" name="Shape 126"/>
          <p:cNvSpPr/>
          <p:nvPr/>
        </p:nvSpPr>
        <p:spPr>
          <a:xfrm>
            <a:off x="1377949" y="2584449"/>
            <a:ext cx="2846391" cy="1186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2400">
                <a:solidFill>
                  <a:srgbClr val="FD90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через полость рта, раны </a:t>
            </a:r>
          </a:p>
          <a:p>
            <a:pPr>
              <a:defRPr b="1" sz="2400">
                <a:solidFill>
                  <a:srgbClr val="FD903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или порезы</a:t>
            </a:r>
          </a:p>
        </p:txBody>
      </p:sp>
      <p:sp>
        <p:nvSpPr>
          <p:cNvPr id="127" name="Shape 127"/>
          <p:cNvSpPr/>
          <p:nvPr/>
        </p:nvSpPr>
        <p:spPr>
          <a:xfrm>
            <a:off x="1042987" y="5559425"/>
            <a:ext cx="10106026" cy="553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600">
                <a:solidFill>
                  <a:srgbClr val="F28B2B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ПАРАЗИТЫ —</a:t>
            </a:r>
            <a:r>
              <a:rPr>
                <a:solidFill>
                  <a:srgbClr val="FD774D"/>
                </a:solidFill>
              </a:rPr>
              <a:t> </a:t>
            </a:r>
            <a:r>
              <a:rPr>
                <a:solidFill>
                  <a:srgbClr val="535353"/>
                </a:solidFill>
              </a:rPr>
              <a:t>ОРГАНИЗМЫ, КОТОРЫЕ ЖИВУТ НА ПОВЕРХНОСТИ ИЛИ ВНУТРИ ДРУГОГО ОРГАНИЗМА (ХОЗЯИНА) ЗА СЧЕТ ЕГО ПИТАТЕЛЬНЫХ ВЕЩЕСТВ.</a:t>
            </a:r>
            <a:r>
              <a:rPr>
                <a:solidFill>
                  <a:srgbClr val="FD774D"/>
                </a:solidFill>
              </a:rPr>
              <a:t> </a:t>
            </a:r>
          </a:p>
        </p:txBody>
      </p:sp>
      <p:sp>
        <p:nvSpPr>
          <p:cNvPr id="128" name="Shape 128"/>
          <p:cNvSpPr/>
          <p:nvPr/>
        </p:nvSpPr>
        <p:spPr>
          <a:xfrm>
            <a:off x="3700462" y="1847849"/>
            <a:ext cx="354015" cy="354017"/>
          </a:xfrm>
          <a:prstGeom prst="ellipse">
            <a:avLst/>
          </a:prstGeom>
          <a:solidFill>
            <a:srgbClr val="FF912C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129" name="Shape 129"/>
          <p:cNvSpPr/>
          <p:nvPr/>
        </p:nvSpPr>
        <p:spPr>
          <a:xfrm>
            <a:off x="4652962" y="4135437"/>
            <a:ext cx="674691" cy="674691"/>
          </a:xfrm>
          <a:prstGeom prst="ellipse">
            <a:avLst/>
          </a:prstGeom>
          <a:ln w="25400">
            <a:solidFill>
              <a:srgbClr val="FD903B"/>
            </a:solidFill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130" name="Shape 130"/>
          <p:cNvSpPr/>
          <p:nvPr/>
        </p:nvSpPr>
        <p:spPr>
          <a:xfrm>
            <a:off x="10637838" y="4256087"/>
            <a:ext cx="552453" cy="554041"/>
          </a:xfrm>
          <a:prstGeom prst="ellipse">
            <a:avLst/>
          </a:prstGeom>
          <a:solidFill>
            <a:srgbClr val="FF912C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131" name="Shape 131"/>
          <p:cNvSpPr/>
          <p:nvPr/>
        </p:nvSpPr>
        <p:spPr>
          <a:xfrm>
            <a:off x="9986963" y="2001838"/>
            <a:ext cx="328615" cy="328615"/>
          </a:xfrm>
          <a:prstGeom prst="ellipse">
            <a:avLst/>
          </a:prstGeom>
          <a:ln w="25400">
            <a:solidFill>
              <a:srgbClr val="FD903B"/>
            </a:solidFill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132" name="Shape 132"/>
          <p:cNvSpPr/>
          <p:nvPr/>
        </p:nvSpPr>
        <p:spPr>
          <a:xfrm>
            <a:off x="11236324" y="2595563"/>
            <a:ext cx="233367" cy="233365"/>
          </a:xfrm>
          <a:prstGeom prst="ellipse">
            <a:avLst/>
          </a:prstGeom>
          <a:solidFill>
            <a:srgbClr val="FF912C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133" name="Shape 133"/>
          <p:cNvSpPr/>
          <p:nvPr/>
        </p:nvSpPr>
        <p:spPr>
          <a:xfrm>
            <a:off x="3978273" y="4552948"/>
            <a:ext cx="233367" cy="233367"/>
          </a:xfrm>
          <a:prstGeom prst="ellipse">
            <a:avLst/>
          </a:prstGeom>
          <a:solidFill>
            <a:srgbClr val="FF912C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134" name="Shape 134"/>
          <p:cNvSpPr/>
          <p:nvPr/>
        </p:nvSpPr>
        <p:spPr>
          <a:xfrm>
            <a:off x="10326688" y="3468687"/>
            <a:ext cx="527053" cy="528641"/>
          </a:xfrm>
          <a:prstGeom prst="ellipse">
            <a:avLst/>
          </a:prstGeom>
          <a:ln w="25400">
            <a:solidFill>
              <a:srgbClr val="FD903B"/>
            </a:solidFill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sp>
        <p:nvSpPr>
          <p:cNvPr id="135" name="Shape 135"/>
          <p:cNvSpPr/>
          <p:nvPr/>
        </p:nvSpPr>
        <p:spPr>
          <a:xfrm>
            <a:off x="4276725" y="2751138"/>
            <a:ext cx="330200" cy="330203"/>
          </a:xfrm>
          <a:prstGeom prst="ellipse">
            <a:avLst/>
          </a:prstGeom>
          <a:ln w="25400">
            <a:solidFill>
              <a:srgbClr val="FD903B"/>
            </a:solidFill>
          </a:ln>
        </p:spPr>
        <p:txBody>
          <a:bodyPr lIns="45718" tIns="45718" rIns="45718" bIns="45718"/>
          <a:lstStyle/>
          <a:p>
            <a:pPr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pPr>
          </a:p>
        </p:txBody>
      </p:sp>
      <p:pic>
        <p:nvPicPr>
          <p:cNvPr id="136" name="image2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24725" y="2203450"/>
            <a:ext cx="3300413" cy="3302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image2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10075" y="1617662"/>
            <a:ext cx="2925765" cy="29273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Shape 142"/>
          <p:cNvSpPr/>
          <p:nvPr/>
        </p:nvSpPr>
        <p:spPr>
          <a:xfrm>
            <a:off x="709612" y="400238"/>
            <a:ext cx="10106026" cy="10664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 anchor="ctr">
            <a:spAutoFit/>
          </a:bodyPr>
          <a:lstStyle/>
          <a:p>
            <a:pPr>
              <a:defRPr b="1" sz="3400">
                <a:solidFill>
                  <a:srgbClr val="535353"/>
                </a:solidFill>
              </a:defRPr>
            </a:pPr>
            <a:r>
              <a:t>КАК ПАРАЗИТЫ ДЕЙСТВУЮТ </a:t>
            </a:r>
          </a:p>
          <a:p>
            <a:pPr>
              <a:defRPr b="1" sz="3400">
                <a:solidFill>
                  <a:srgbClr val="535353"/>
                </a:solidFill>
              </a:defRPr>
            </a:pPr>
            <a:r>
              <a:t>В ОРГАНИЗМЕ ЧЕЛОВЕКА   </a:t>
            </a:r>
          </a:p>
        </p:txBody>
      </p:sp>
      <p:sp>
        <p:nvSpPr>
          <p:cNvPr id="143" name="Shape 143"/>
          <p:cNvSpPr/>
          <p:nvPr/>
        </p:nvSpPr>
        <p:spPr>
          <a:xfrm>
            <a:off x="801687" y="2747963"/>
            <a:ext cx="1695451" cy="62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ПРОНИКАЮТ </a:t>
            </a:r>
          </a:p>
          <a:p>
            <a:pPr>
              <a:defRPr b="1" sz="180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В ВИДЕ ЯИЦ </a:t>
            </a:r>
          </a:p>
        </p:txBody>
      </p:sp>
      <p:sp>
        <p:nvSpPr>
          <p:cNvPr id="144" name="Shape 144"/>
          <p:cNvSpPr/>
          <p:nvPr/>
        </p:nvSpPr>
        <p:spPr>
          <a:xfrm>
            <a:off x="4722812" y="2916238"/>
            <a:ext cx="2044702" cy="331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>
            <a:lvl1pPr>
              <a:defRPr b="1" sz="180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РАЗМНОЖАЮТСЯ</a:t>
            </a:r>
          </a:p>
        </p:txBody>
      </p:sp>
      <p:sp>
        <p:nvSpPr>
          <p:cNvPr id="145" name="Shape 145"/>
          <p:cNvSpPr/>
          <p:nvPr/>
        </p:nvSpPr>
        <p:spPr>
          <a:xfrm>
            <a:off x="8412163" y="2755899"/>
            <a:ext cx="2644777" cy="62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80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РАСПРОСТРАНЯЮТСЯ </a:t>
            </a:r>
          </a:p>
          <a:p>
            <a:pPr>
              <a:defRPr b="1" sz="1800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ПО ОРГАНИЗМУ</a:t>
            </a:r>
          </a:p>
        </p:txBody>
      </p:sp>
      <p:sp>
        <p:nvSpPr>
          <p:cNvPr id="146" name="Shape 146"/>
          <p:cNvSpPr/>
          <p:nvPr/>
        </p:nvSpPr>
        <p:spPr>
          <a:xfrm>
            <a:off x="795337" y="3498848"/>
            <a:ext cx="2863851" cy="769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600">
                <a:solidFill>
                  <a:srgbClr val="535353"/>
                </a:solidFill>
              </a:defRPr>
            </a:pPr>
            <a:r>
              <a:t>Повреждают ткани,</a:t>
            </a:r>
          </a:p>
          <a:p>
            <a:pPr>
              <a:defRPr sz="1600">
                <a:solidFill>
                  <a:srgbClr val="535353"/>
                </a:solidFill>
              </a:defRPr>
            </a:pPr>
            <a:r>
              <a:t>прикрепляются </a:t>
            </a:r>
          </a:p>
          <a:p>
            <a:pPr>
              <a:defRPr sz="1600">
                <a:solidFill>
                  <a:srgbClr val="535353"/>
                </a:solidFill>
              </a:defRPr>
            </a:pPr>
            <a:r>
              <a:t>к стенкам кишечника</a:t>
            </a:r>
          </a:p>
        </p:txBody>
      </p:sp>
      <p:sp>
        <p:nvSpPr>
          <p:cNvPr id="147" name="Shape 147"/>
          <p:cNvSpPr/>
          <p:nvPr/>
        </p:nvSpPr>
        <p:spPr>
          <a:xfrm>
            <a:off x="4711700" y="3506787"/>
            <a:ext cx="2644775" cy="540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sz="1600">
                <a:solidFill>
                  <a:srgbClr val="535353"/>
                </a:solidFill>
              </a:defRPr>
            </a:pPr>
            <a:r>
              <a:t>Вылупляются личинки,</a:t>
            </a:r>
          </a:p>
          <a:p>
            <a:pPr>
              <a:defRPr sz="1600">
                <a:solidFill>
                  <a:srgbClr val="535353"/>
                </a:solidFill>
              </a:defRPr>
            </a:pPr>
            <a:r>
              <a:t>попадают в кровоток</a:t>
            </a:r>
          </a:p>
        </p:txBody>
      </p:sp>
      <p:sp>
        <p:nvSpPr>
          <p:cNvPr id="148" name="Shape 148"/>
          <p:cNvSpPr/>
          <p:nvPr/>
        </p:nvSpPr>
        <p:spPr>
          <a:xfrm>
            <a:off x="8435975" y="3506787"/>
            <a:ext cx="2044700" cy="769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>
            <a:lvl1pPr>
              <a:defRPr sz="1600">
                <a:solidFill>
                  <a:srgbClr val="535353"/>
                </a:solidFill>
              </a:defRPr>
            </a:lvl1pPr>
          </a:lstStyle>
          <a:p>
            <a:pPr/>
            <a:r>
              <a:t>Кровь разносит личинки, паразиты оседают в органах</a:t>
            </a:r>
          </a:p>
        </p:txBody>
      </p:sp>
      <p:sp>
        <p:nvSpPr>
          <p:cNvPr id="149" name="Shape 149"/>
          <p:cNvSpPr/>
          <p:nvPr/>
        </p:nvSpPr>
        <p:spPr>
          <a:xfrm>
            <a:off x="798512" y="4887912"/>
            <a:ext cx="2644776" cy="769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600">
                <a:solidFill>
                  <a:srgbClr val="F28B2B"/>
                </a:solidFill>
              </a:defRPr>
            </a:pPr>
            <a:r>
              <a:t>Слабость</a:t>
            </a:r>
          </a:p>
          <a:p>
            <a:pPr>
              <a:defRPr b="1" sz="1600">
                <a:solidFill>
                  <a:srgbClr val="F28B2B"/>
                </a:solidFill>
              </a:defRPr>
            </a:pPr>
            <a:r>
              <a:t>Раздражительность</a:t>
            </a:r>
          </a:p>
          <a:p>
            <a:pPr>
              <a:defRPr b="1" sz="1600">
                <a:solidFill>
                  <a:srgbClr val="F28B2B"/>
                </a:solidFill>
              </a:defRPr>
            </a:pPr>
            <a:r>
              <a:t>Перепады настроения</a:t>
            </a:r>
          </a:p>
        </p:txBody>
      </p:sp>
      <p:sp>
        <p:nvSpPr>
          <p:cNvPr id="150" name="Shape 150"/>
          <p:cNvSpPr/>
          <p:nvPr/>
        </p:nvSpPr>
        <p:spPr>
          <a:xfrm>
            <a:off x="4702175" y="4887912"/>
            <a:ext cx="2238375" cy="540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600">
                <a:solidFill>
                  <a:srgbClr val="F28B2B"/>
                </a:solidFill>
              </a:defRPr>
            </a:pPr>
            <a:r>
              <a:t>Рассеянность</a:t>
            </a:r>
          </a:p>
          <a:p>
            <a:pPr>
              <a:defRPr b="1" sz="1600">
                <a:solidFill>
                  <a:srgbClr val="F28B2B"/>
                </a:solidFill>
              </a:defRPr>
            </a:pPr>
            <a:r>
              <a:t>Головные боли</a:t>
            </a:r>
          </a:p>
        </p:txBody>
      </p:sp>
      <p:sp>
        <p:nvSpPr>
          <p:cNvPr id="151" name="Shape 151"/>
          <p:cNvSpPr/>
          <p:nvPr/>
        </p:nvSpPr>
        <p:spPr>
          <a:xfrm>
            <a:off x="8423275" y="4887912"/>
            <a:ext cx="2238375" cy="769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75" tIns="44975" rIns="44975" bIns="44975">
            <a:spAutoFit/>
          </a:bodyPr>
          <a:lstStyle/>
          <a:p>
            <a:pPr>
              <a:defRPr b="1" sz="1600">
                <a:solidFill>
                  <a:srgbClr val="F28B2B"/>
                </a:solidFill>
              </a:defRPr>
            </a:pPr>
            <a:r>
              <a:t>Высыпания на коже</a:t>
            </a:r>
          </a:p>
          <a:p>
            <a:pPr>
              <a:defRPr b="1" sz="1600">
                <a:solidFill>
                  <a:srgbClr val="F28B2B"/>
                </a:solidFill>
              </a:defRPr>
            </a:pPr>
            <a:r>
              <a:t>Нерегулярный стул</a:t>
            </a:r>
          </a:p>
          <a:p>
            <a:pPr>
              <a:defRPr b="1" sz="1600">
                <a:solidFill>
                  <a:srgbClr val="F28B2B"/>
                </a:solidFill>
              </a:defRPr>
            </a:pPr>
            <a:r>
              <a:t>Боли в животе</a:t>
            </a:r>
          </a:p>
        </p:txBody>
      </p:sp>
      <p:sp>
        <p:nvSpPr>
          <p:cNvPr id="152" name="Shape 152"/>
          <p:cNvSpPr/>
          <p:nvPr/>
        </p:nvSpPr>
        <p:spPr>
          <a:xfrm flipV="1">
            <a:off x="920431" y="4346575"/>
            <a:ext cx="2" cy="420688"/>
          </a:xfrm>
          <a:prstGeom prst="line">
            <a:avLst/>
          </a:prstGeom>
          <a:ln w="25400">
            <a:solidFill>
              <a:srgbClr val="FD9626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156" name="Group 156"/>
          <p:cNvGrpSpPr/>
          <p:nvPr/>
        </p:nvGrpSpPr>
        <p:grpSpPr>
          <a:xfrm>
            <a:off x="904873" y="2228848"/>
            <a:ext cx="355605" cy="331792"/>
            <a:chOff x="-1" y="-1"/>
            <a:chExt cx="355604" cy="331791"/>
          </a:xfrm>
        </p:grpSpPr>
        <p:sp>
          <p:nvSpPr>
            <p:cNvPr id="153" name="Shape 153"/>
            <p:cNvSpPr/>
            <p:nvPr/>
          </p:nvSpPr>
          <p:spPr>
            <a:xfrm>
              <a:off x="-2" y="187326"/>
              <a:ext cx="146053" cy="144465"/>
            </a:xfrm>
            <a:prstGeom prst="ellipse">
              <a:avLst/>
            </a:prstGeom>
            <a:solidFill>
              <a:srgbClr val="FF912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154" name="Shape 154"/>
            <p:cNvSpPr/>
            <p:nvPr/>
          </p:nvSpPr>
          <p:spPr>
            <a:xfrm>
              <a:off x="209551" y="187326"/>
              <a:ext cx="146053" cy="144465"/>
            </a:xfrm>
            <a:prstGeom prst="ellipse">
              <a:avLst/>
            </a:prstGeom>
            <a:solidFill>
              <a:srgbClr val="FF912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  <p:sp>
          <p:nvSpPr>
            <p:cNvPr id="155" name="Shape 155"/>
            <p:cNvSpPr/>
            <p:nvPr/>
          </p:nvSpPr>
          <p:spPr>
            <a:xfrm>
              <a:off x="104774" y="-2"/>
              <a:ext cx="146053" cy="144466"/>
            </a:xfrm>
            <a:prstGeom prst="ellipse">
              <a:avLst/>
            </a:prstGeom>
            <a:solidFill>
              <a:srgbClr val="FF912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800">
                  <a:latin typeface="Helvetica Neue"/>
                  <a:ea typeface="Helvetica Neue"/>
                  <a:cs typeface="Helvetica Neue"/>
                  <a:sym typeface="Helvetica Neue"/>
                </a:defRPr>
              </a:pPr>
            </a:p>
          </p:txBody>
        </p:sp>
      </p:grpSp>
      <p:grpSp>
        <p:nvGrpSpPr>
          <p:cNvPr id="160" name="Group 160"/>
          <p:cNvGrpSpPr/>
          <p:nvPr/>
        </p:nvGrpSpPr>
        <p:grpSpPr>
          <a:xfrm>
            <a:off x="4789634" y="2211267"/>
            <a:ext cx="852343" cy="443084"/>
            <a:chOff x="0" y="0"/>
            <a:chExt cx="852342" cy="443083"/>
          </a:xfrm>
        </p:grpSpPr>
        <p:pic>
          <p:nvPicPr>
            <p:cNvPr id="157" name="image28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8737382">
              <a:off x="-17420" y="180333"/>
              <a:ext cx="408434" cy="1335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8" name="image29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8289071">
              <a:off x="302441" y="96328"/>
              <a:ext cx="329919" cy="1076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9" name="image28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flipH="1" rot="10709901">
              <a:off x="441791" y="246534"/>
              <a:ext cx="408874" cy="1333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1" name="image3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08988" y="2008188"/>
            <a:ext cx="735014" cy="762002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hape 162"/>
          <p:cNvSpPr/>
          <p:nvPr/>
        </p:nvSpPr>
        <p:spPr>
          <a:xfrm flipV="1">
            <a:off x="4812982" y="4117973"/>
            <a:ext cx="2" cy="649291"/>
          </a:xfrm>
          <a:prstGeom prst="line">
            <a:avLst/>
          </a:prstGeom>
          <a:ln w="25400">
            <a:solidFill>
              <a:srgbClr val="FD9626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63" name="Shape 163"/>
          <p:cNvSpPr/>
          <p:nvPr/>
        </p:nvSpPr>
        <p:spPr>
          <a:xfrm flipV="1">
            <a:off x="8518207" y="4302123"/>
            <a:ext cx="2" cy="509590"/>
          </a:xfrm>
          <a:prstGeom prst="line">
            <a:avLst/>
          </a:prstGeom>
          <a:ln w="25400">
            <a:solidFill>
              <a:srgbClr val="FD9626"/>
            </a:solidFill>
            <a:miter lim="400000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64" name="Shape 164"/>
          <p:cNvSpPr/>
          <p:nvPr/>
        </p:nvSpPr>
        <p:spPr>
          <a:xfrm flipH="1" flipV="1">
            <a:off x="2659063" y="3068320"/>
            <a:ext cx="1693862" cy="2"/>
          </a:xfrm>
          <a:prstGeom prst="line">
            <a:avLst/>
          </a:prstGeom>
          <a:ln w="50800">
            <a:solidFill>
              <a:srgbClr val="FD9626"/>
            </a:solidFill>
            <a:miter lim="400000"/>
            <a:head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65" name="Shape 165"/>
          <p:cNvSpPr/>
          <p:nvPr/>
        </p:nvSpPr>
        <p:spPr>
          <a:xfrm flipH="1">
            <a:off x="6953249" y="3084195"/>
            <a:ext cx="1273177" cy="2"/>
          </a:xfrm>
          <a:prstGeom prst="line">
            <a:avLst/>
          </a:prstGeom>
          <a:ln w="50800">
            <a:solidFill>
              <a:srgbClr val="FD9626"/>
            </a:solidFill>
            <a:miter lim="400000"/>
            <a:head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66" name="Shape 166"/>
          <p:cNvSpPr/>
          <p:nvPr/>
        </p:nvSpPr>
        <p:spPr>
          <a:xfrm flipH="1">
            <a:off x="10817224" y="3084195"/>
            <a:ext cx="1136652" cy="2"/>
          </a:xfrm>
          <a:prstGeom prst="line">
            <a:avLst/>
          </a:prstGeom>
          <a:ln w="50800">
            <a:solidFill>
              <a:srgbClr val="FD9626"/>
            </a:solidFill>
            <a:miter lim="400000"/>
            <a:headEnd type="triangle"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